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26"/>
  </p:notesMasterIdLst>
  <p:handoutMasterIdLst>
    <p:handoutMasterId r:id="rId27"/>
  </p:handoutMasterIdLst>
  <p:sldIdLst>
    <p:sldId id="256" r:id="rId4"/>
    <p:sldId id="261" r:id="rId5"/>
    <p:sldId id="598" r:id="rId6"/>
    <p:sldId id="660" r:id="rId7"/>
    <p:sldId id="647" r:id="rId8"/>
    <p:sldId id="661" r:id="rId9"/>
    <p:sldId id="664" r:id="rId10"/>
    <p:sldId id="674" r:id="rId11"/>
    <p:sldId id="665" r:id="rId12"/>
    <p:sldId id="675" r:id="rId13"/>
    <p:sldId id="676" r:id="rId14"/>
    <p:sldId id="677" r:id="rId15"/>
    <p:sldId id="678" r:id="rId16"/>
    <p:sldId id="679" r:id="rId17"/>
    <p:sldId id="663" r:id="rId18"/>
    <p:sldId id="667" r:id="rId19"/>
    <p:sldId id="669" r:id="rId20"/>
    <p:sldId id="670" r:id="rId21"/>
    <p:sldId id="672" r:id="rId22"/>
    <p:sldId id="673" r:id="rId23"/>
    <p:sldId id="624" r:id="rId24"/>
    <p:sldId id="623" r:id="rId25"/>
  </p:sldIdLst>
  <p:sldSz cx="9144000" cy="6858000" type="screen4x3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89"/>
    <a:srgbClr val="97BF29"/>
    <a:srgbClr val="FFFF4B"/>
    <a:srgbClr val="FFFA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280" autoAdjust="0"/>
  </p:normalViewPr>
  <p:slideViewPr>
    <p:cSldViewPr>
      <p:cViewPr varScale="1">
        <p:scale>
          <a:sx n="92" d="100"/>
          <a:sy n="92" d="100"/>
        </p:scale>
        <p:origin x="6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36C80-F3AE-4FE1-BFBE-1A99BE91C873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0B2C5-92E9-4543-B7C7-D77B0C64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77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934E9-26BB-400B-A7E5-AB210D6C6B0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805C-3736-4A11-88A6-1A3129F774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49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7805C-3736-4A11-88A6-1A3129F774D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6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4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04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6"/>
          <p:cNvSpPr txBox="1"/>
          <p:nvPr userDrawn="1">
            <p:custDataLst>
              <p:tags r:id="rId1"/>
            </p:custDataLst>
          </p:nvPr>
        </p:nvSpPr>
        <p:spPr>
          <a:xfrm>
            <a:off x="7796213" y="6719888"/>
            <a:ext cx="1295400" cy="1285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>
            <a:spAutoFit/>
          </a:bodyPr>
          <a:lstStyle>
            <a:lvl1pPr marL="423863" indent="-423863" defTabSz="84296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6D195D92-AADC-443C-AC9C-ED5B0BA9CA06}" type="slidenum">
              <a:rPr lang="pt-BR" sz="800" smtClean="0">
                <a:solidFill>
                  <a:prstClr val="white"/>
                </a:solidFill>
                <a:latin typeface="Arial" panose="020B0604020202020204" pitchFamily="34" charset="0"/>
              </a:rPr>
              <a:pPr algn="r">
                <a:defRPr/>
              </a:pPr>
              <a:t>‹nº›</a:t>
            </a:fld>
            <a:endParaRPr lang="en-US" sz="8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32478" y="332656"/>
            <a:ext cx="8406594" cy="355482"/>
          </a:xfrm>
          <a:prstGeom prst="rect">
            <a:avLst/>
          </a:prstGeom>
        </p:spPr>
        <p:txBody>
          <a:bodyPr/>
          <a:lstStyle>
            <a:lvl1pPr marL="0" indent="0" algn="l" defTabSz="631597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pt-BR" sz="1662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32478" y="659231"/>
            <a:ext cx="8415810" cy="618631"/>
          </a:xfrm>
          <a:prstGeom prst="rect">
            <a:avLst/>
          </a:prstGeom>
        </p:spPr>
        <p:txBody>
          <a:bodyPr/>
          <a:lstStyle>
            <a:lvl1pPr marL="0" indent="0" algn="l" defTabSz="631597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pt-BR" sz="1662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8144091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430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178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024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084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658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813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6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403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81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790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982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632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25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91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02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895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422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44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593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9403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596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3333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988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92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2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03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53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4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625531" y="6535812"/>
            <a:ext cx="2133600" cy="365125"/>
          </a:xfrm>
          <a:prstGeom prst="rect">
            <a:avLst/>
          </a:prstGeom>
        </p:spPr>
        <p:txBody>
          <a:bodyPr/>
          <a:lstStyle/>
          <a:p>
            <a:fld id="{86BC82EB-0074-402C-8B5F-71E2C31002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CDFD-B18E-4B94-A1C6-D832E84F73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1" name="Agrupar 10"/>
          <p:cNvGrpSpPr/>
          <p:nvPr userDrawn="1"/>
        </p:nvGrpSpPr>
        <p:grpSpPr>
          <a:xfrm>
            <a:off x="6270637" y="6126163"/>
            <a:ext cx="2591965" cy="699380"/>
            <a:chOff x="4446297" y="4426139"/>
            <a:chExt cx="2591965" cy="699380"/>
          </a:xfrm>
        </p:grpSpPr>
        <p:graphicFrame>
          <p:nvGraphicFramePr>
            <p:cNvPr id="8" name="Objeto 7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3823656728"/>
                </p:ext>
              </p:extLst>
            </p:nvPr>
          </p:nvGraphicFramePr>
          <p:xfrm>
            <a:off x="4446297" y="4459303"/>
            <a:ext cx="2591965" cy="603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8" name="Photo Editor Photo" r:id="rId16" imgW="6761905" imgH="1571844" progId="">
                    <p:embed/>
                  </p:oleObj>
                </mc:Choice>
                <mc:Fallback>
                  <p:oleObj name="Photo Editor Photo" r:id="rId16" imgW="6761905" imgH="1571844" progId="">
                    <p:embed/>
                    <p:pic>
                      <p:nvPicPr>
                        <p:cNvPr id="0" name="Obje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6297" y="4459303"/>
                          <a:ext cx="2591965" cy="603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tângulo 9"/>
            <p:cNvSpPr/>
            <p:nvPr userDrawn="1"/>
          </p:nvSpPr>
          <p:spPr>
            <a:xfrm>
              <a:off x="5338276" y="4442510"/>
              <a:ext cx="1663787" cy="6830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549" name="Picture 525" descr="Resultado de imagem para logo governo temer"/>
            <p:cNvPicPr>
              <a:picLocks noChangeAspect="1" noChangeArrowheads="1"/>
            </p:cNvPicPr>
            <p:nvPr userDrawn="1"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595" b="17362"/>
            <a:stretch/>
          </p:blipFill>
          <p:spPr bwMode="auto">
            <a:xfrm>
              <a:off x="5200050" y="4426139"/>
              <a:ext cx="1084457" cy="569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557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2E06-A5FF-4233-8748-90DA309D739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AD84-E5C8-465D-A861-A50EB9F64E9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6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CC63-B583-4107-8275-D9B8F862E7D8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D8DD-3681-4C71-B8F6-7ACD6F89CC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72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4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8.wdp"/><Relationship Id="rId13" Type="http://schemas.microsoft.com/office/2007/relationships/hdphoto" Target="../media/hdphoto10.wdp"/><Relationship Id="rId18" Type="http://schemas.openxmlformats.org/officeDocument/2006/relationships/image" Target="../media/image31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image" Target="../media/image28.png"/><Relationship Id="rId17" Type="http://schemas.microsoft.com/office/2007/relationships/hdphoto" Target="../media/hdphoto12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11" Type="http://schemas.microsoft.com/office/2007/relationships/hdphoto" Target="../media/hdphoto9.wdp"/><Relationship Id="rId5" Type="http://schemas.openxmlformats.org/officeDocument/2006/relationships/image" Target="../media/image24.png"/><Relationship Id="rId15" Type="http://schemas.microsoft.com/office/2007/relationships/hdphoto" Target="../media/hdphoto11.wdp"/><Relationship Id="rId10" Type="http://schemas.openxmlformats.org/officeDocument/2006/relationships/image" Target="../media/image27.png"/><Relationship Id="rId4" Type="http://schemas.microsoft.com/office/2007/relationships/hdphoto" Target="../media/hdphoto6.wdp"/><Relationship Id="rId9" Type="http://schemas.openxmlformats.org/officeDocument/2006/relationships/image" Target="../media/image26.png"/><Relationship Id="rId1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" y="27384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91083" y="3861048"/>
            <a:ext cx="7757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Inovação e desafio da implantação da hotelaria hospitalar na Rede </a:t>
            </a:r>
            <a:r>
              <a:rPr lang="pt-BR" sz="4800" dirty="0" err="1">
                <a:solidFill>
                  <a:schemeClr val="bg1"/>
                </a:solidFill>
              </a:rPr>
              <a:t>Ebserh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PREMISSAS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395536" y="980728"/>
            <a:ext cx="8208912" cy="54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pt-BR" sz="105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comparação dos cenários "solução integrada" e "compras segmentadas" deverá ocorrer sob as mesmas condições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eventualmente, a situação vigente no HU não representa nenhum dos cenários (necessita de ajustes para comparação).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Serão considerados os mesmos quantitativos (de refeições / quilos de roupa limpa processadas / quilos de roupas sujas para processamento / área / quilos de resíduos gerados) em ambos os cenários, de forma a manter os parâmetros para comparação.			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Quanto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ao quadro de pessoal, deve-se considerar o mesmo quantitativo de empregados por cargo nos dois cenários.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Preferencialmente, os valores devem ser extraídos das propostas comerciais / planilhas de custos e formação de preços de empresas com contrato vigente no próprio Hospital Universitário ou em outras licitações ocorridas na região de abrangência.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Caso esta referência inexista, alternativamente, deve-se levantar os valores de salário base de cada cargo nos respectivos sindicatos, aplicando fator correção 2,3 para inclusão de encargos e taxas administrativas.	</a:t>
            </a: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Observação: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o serviço de higienização hospitalar, deve-se considerar, a princípio, os índices de produtividade indicados pelo Art.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44 da Instrução Normativa n. 02/2008, salvo se existir produtividades diferenciadas conforme Art.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47 da mesma norma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PREMISSAS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323528" y="990869"/>
            <a:ext cx="8352928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considerar uniformes e EPI em cada um dos cenários abordados – no modelo integrado, o gasto com estes itens já são incorporados ao valor do serviço.</a:t>
            </a:r>
          </a:p>
          <a:p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Observação: caso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 cenário segmentado não apresente valores reais, deve-se optar pelos valores obtidos por: (1 - preferencialmente) % sobre valor de mão de obra, usando como base o percentual da proposta integral; (2) Portal de Compras do Governo Federal; (3) pesquisa em sites comerciais; (4) levantamento de preços no mercado.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 modelo adotado atualmente pelo hospital deve ter os gastos medidos por um período mínimo de 6 meses para evitar a interferência da sazonalidade (escolher um critério de referência para a menor distorção possível da execução, como o montante liquidado nos últimos 6 meses).	</a:t>
            </a: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1: considerar que a premissa acima determina a inclusão de desperdícios e perdas, sem sua identificação.				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2: eventualmente, é necessária alguma adequação da realidade para que a comparação dos cenários "solução integrada" e "compras segmentadas" ocorra sob as mesmas condições.	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3: caso ocorram eventuais faltas de insumos, utensílios ou outros, os valores devem ser corrigidos para manter o padrão de comparabilidade entre os cenários.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4: eventualmente, outro critério que não o montante liquidado, pode ser utilizado para promover maior acuidade da informação.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Caso isto ocorra, deve ser descrito na metodologia.	</a:t>
            </a:r>
          </a:p>
        </p:txBody>
      </p:sp>
    </p:spTree>
    <p:extLst>
      <p:ext uri="{BB962C8B-B14F-4D97-AF65-F5344CB8AC3E}">
        <p14:creationId xmlns:p14="http://schemas.microsoft.com/office/powerpoint/2010/main" val="19093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PREMISSAS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395536" y="1052736"/>
            <a:ext cx="8208912" cy="616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pt-BR" sz="105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verificar se todos os serviços contidos no termo de referência da solução integrada estão considerados no desenho segmentado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1: considerar o mesmo serviço ou substituto similar.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2: caso exista a necessidade de incluir serviços complementares, deve-se optar pelos valores obtidos por: (1 - preferencialmente) Portal de Compras do Governo Federal; (2) pesquisa em sites comerciais; (3) levantamento de preços no mercado.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3: custos do uso de outros serviços, como controle de pragas, manutenção predial, entre outros, devem ter parcela considerada em ambos os modelos por meio de critério previamente estabelecido. Caso a Contratada assuma tais despesas no modelo de serviço integral, é importante registrar "zero" em tal parcela.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Caso o cenário de serviço integral contemple sistema de informação, deve-se considerar, para o modelo segmentado, ou o valor do sistema, ou os recursos suplementares necessários para o processo manual - preservando-se a maior segurança possível no processo de trabalho.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considerar os gastos com água, energia elétrica, telefone, internet, entre outros, de acordo com cada um dos modelos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considerar instalações que deem suporte diferenciado a cada um dos modelos, como as caldeiras, por exemplo (gastos diretos, indiretos e rateios).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PREMISSAS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395536" y="980728"/>
            <a:ext cx="8208912" cy="567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pt-BR" sz="105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verificar questões logísticas como custo de armazenamento e distribuição, além de custos de licitação, resíduos extras ou diferenciados, gestão de contratos e atas de registro de preços (custos diretos, indiretos e rateios) – diferenciados em cada um dos modelos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Observação: eventuais limitações devem estar descritas para a interpretação dos resultados.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Deve-se considerar a aquisição de todos os equipamentos e utensílios sugeridos para a empresa terceirizada da solução completa ou pela empresa em sua planilha de custos e formação de preços, no modelo segmentado - de forma a uniformizar os parâmetros de comparação.	</a:t>
            </a: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1:  para o levantamento de estimativas de gastos com tais itens, deve-se utilizar preferencialmente as Atas de RP vigentes no Portal de Compras do Governo Federal ou planilha de custos e formação de preços detalhada de fornecedor. Caso não exista esta possiblidade e apenas para os itens inexistentes em Atas de RP, admite-se adotar valores oriundos de pesquisa de mercado ou em sites comerciais. 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Observação 2: Os bens devem ser classificados por tempo estimado de depreciação (baseado na vida </a:t>
            </a:r>
            <a:r>
              <a:rPr lang="pt-BR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últil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cada bem) e o valor correspondente deve ser apropriado.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depreciação dos bens próprios do HU deve ser apropriado nos gastos do próprio HU enquanto aqueles bens fornecidos por empresas terceirizadas estarão absorvidas nas faturas apresentadas por estas pelo serviço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PREMISSAS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ângulo 16"/>
          <p:cNvSpPr>
            <a:spLocks noChangeArrowheads="1"/>
          </p:cNvSpPr>
          <p:nvPr/>
        </p:nvSpPr>
        <p:spPr bwMode="auto">
          <a:xfrm>
            <a:off x="323528" y="2132856"/>
            <a:ext cx="8208912" cy="246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pt-BR" sz="1050" b="1" dirty="0"/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comparação dos cenários "solução integrada" e "compras segmentadas" é apenas um dos instrumentos para a tomada de decisão, devendo ser complementado por análises técnicas e de disponibilidades orçamentária e financeira.	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</a:p>
          <a:p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análise de questões qualitativas e de impacto na segurança de pacientes, acompanhantes, demais usuários e comunidade deverá ocorrer em complementação à análise de cenários aqui proposta - assim como deverá ser considerado eventual impacto na receita pela menor rotatividade de leitos determinada pela condição do cenário</a:t>
            </a:r>
            <a:r>
              <a:rPr lang="pt-B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sz="1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6"/>
          <p:cNvSpPr>
            <a:spLocks noChangeArrowheads="1"/>
          </p:cNvSpPr>
          <p:nvPr/>
        </p:nvSpPr>
        <p:spPr bwMode="auto">
          <a:xfrm>
            <a:off x="395536" y="1412776"/>
            <a:ext cx="8136904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Preparada ou transportada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altLang="pt-BR" sz="2600" dirty="0"/>
          </a:p>
          <a:p>
            <a:pPr marL="857250" lvl="3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Transportada em porções individualizadas </a:t>
            </a:r>
          </a:p>
          <a:p>
            <a:pPr marL="857250" lvl="3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Transportada em porções coletivas</a:t>
            </a:r>
          </a:p>
          <a:p>
            <a:pPr marL="857250" lvl="3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Preparada para algumas refeições e transportada para outras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altLang="pt-BR" sz="2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Itens para estudos específicos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altLang="pt-BR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Água </a:t>
            </a: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mineral </a:t>
            </a:r>
            <a:endParaRPr lang="pt-BR" altLang="pt-BR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Café</a:t>
            </a:r>
            <a:endParaRPr lang="pt-BR" altLang="pt-BR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Insumos para lactário </a:t>
            </a:r>
            <a:r>
              <a:rPr lang="pt-BR" alt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 </a:t>
            </a:r>
            <a:r>
              <a:rPr lang="pt-BR" altLang="pt-BR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sondário</a:t>
            </a:r>
            <a:endParaRPr lang="pt-BR" altLang="pt-BR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Equipamentos (produção e distribuição)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 de informação</a:t>
            </a:r>
            <a:endParaRPr lang="pt-BR" altLang="pt-BR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2" indent="0">
              <a:spcAft>
                <a:spcPts val="600"/>
              </a:spcAft>
            </a:pPr>
            <a:endParaRPr lang="pt-BR" altLang="pt-BR" sz="26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915816" y="111770"/>
            <a:ext cx="5904656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MODALIDADES INTEGRADAS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Produção e Distribuição de Refeições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0112" y="4221088"/>
            <a:ext cx="281812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308581" y="1052736"/>
            <a:ext cx="5919603" cy="23762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Histórico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Modelo atual segmentado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Pregão Eletrônico n. 74/2015 (modalidade integrada)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Solicitação prévia de levantamentos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Visita em Dezembro/2015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Ajustes e complementações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ESTUDO DE CASO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UFTM (DEZ,2015)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1907704" y="3437208"/>
            <a:ext cx="6624736" cy="2952327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Quantitativo de refeições diárias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Incremento de valor financeiro para gêneros alimentícios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Equipe dimensionada segundo TR para contratação de mão-de-obra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Origem dos valores para cada colaborador: planilha de custos e formação de preços, salário base da categoria em Uberaba (*2,3)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Aquisição de equipamentos e utensílios conforme Edital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Inclusão de serviços complementares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Rateios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Depreciação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Armazenagem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marL="0" indent="0" algn="just">
              <a:buFont typeface="Arial" pitchFamily="34" charset="0"/>
              <a:buNone/>
            </a:pPr>
            <a:endParaRPr lang="pt-BR" sz="2200" dirty="0"/>
          </a:p>
        </p:txBody>
      </p:sp>
      <p:sp>
        <p:nvSpPr>
          <p:cNvPr id="6" name="Elipse 5"/>
          <p:cNvSpPr/>
          <p:nvPr/>
        </p:nvSpPr>
        <p:spPr>
          <a:xfrm>
            <a:off x="5419417" y="5505223"/>
            <a:ext cx="3204307" cy="122396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436096" y="5805264"/>
            <a:ext cx="309634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Custos de licitação e gestão de atas e contratos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07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56176" y="6250086"/>
            <a:ext cx="2016224" cy="491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586954" cy="5693123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6672395" y="6317432"/>
            <a:ext cx="720080" cy="44482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175379" y="6333064"/>
            <a:ext cx="720080" cy="44482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eio-quadro 6"/>
          <p:cNvSpPr/>
          <p:nvPr/>
        </p:nvSpPr>
        <p:spPr>
          <a:xfrm rot="8152542">
            <a:off x="4779871" y="6171690"/>
            <a:ext cx="648072" cy="648072"/>
          </a:xfrm>
          <a:prstGeom prst="half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direita 7"/>
          <p:cNvSpPr/>
          <p:nvPr/>
        </p:nvSpPr>
        <p:spPr>
          <a:xfrm rot="1894927">
            <a:off x="3668820" y="4795815"/>
            <a:ext cx="360040" cy="36004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 rot="1706004">
            <a:off x="7228286" y="4799435"/>
            <a:ext cx="360040" cy="36004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ESTUDO DE CASO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UFTM (DEZ,2015)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8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611560" y="1052736"/>
            <a:ext cx="7611872" cy="41044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Resultado não pode ser generalizado</a:t>
            </a:r>
          </a:p>
          <a:p>
            <a:pPr algn="just"/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Avaliação isolada de apenas um componente específico deve ser realizado com as devidas adaptações do instrumento</a:t>
            </a:r>
          </a:p>
          <a:p>
            <a:pPr algn="just"/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Vantagens e desvantagens de cada modelo: outros critérios para a tomada de decisão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22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ESTUDO DE CASO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UFTM (DEZ,2015)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323528" y="2636912"/>
            <a:ext cx="8352928" cy="4032448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7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Dimensões</a:t>
            </a:r>
          </a:p>
          <a:p>
            <a:pPr marL="0" indent="0">
              <a:buNone/>
            </a:pPr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Resultado</a:t>
            </a: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Operacional</a:t>
            </a: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Administrativo e financeiro</a:t>
            </a: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Logística e suprimentos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marL="0" indent="0" algn="just">
              <a:buFont typeface="Arial" pitchFamily="34" charset="0"/>
              <a:buNone/>
            </a:pP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390206" y="2706449"/>
            <a:ext cx="412125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Qualidade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Eficiência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Risco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Foco no negócio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Imagem institucional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Investimento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Dependência de um único fator ou vários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Flexibilidade de ajustes na falta de recursos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 de perdas e desperdícios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Controles (estoques, processos)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Espaço de estocagem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Atualização científica e tecnológica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Especialização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Suporte jurídico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Agilidade e facilidade na aquisição de bens e insumos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Depreciação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Manutenção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 informatizado</a:t>
            </a:r>
          </a:p>
          <a:p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Serviços </a:t>
            </a:r>
            <a:r>
              <a:rPr lang="pt-BR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complementares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31116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PRÓXIMOS PASSOS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DESENVOLVIMENTO DO MODELO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395536" y="1196752"/>
            <a:ext cx="8208912" cy="5472608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000" dirty="0" smtClean="0"/>
          </a:p>
          <a:p>
            <a:pPr marL="0" indent="0" algn="ctr">
              <a:buNone/>
            </a:pPr>
            <a:r>
              <a:rPr lang="pt-BR" sz="22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Etapas previstas</a:t>
            </a:r>
            <a:endParaRPr lang="pt-BR" sz="2200" i="1" u="sng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Adequação da planilha para o serviço específico   	30/11/2016 a 31/12/2016</a:t>
            </a:r>
          </a:p>
          <a:p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Vídeo </a:t>
            </a: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conferência (se necessário)			01/01/2017 a 20/01/2017</a:t>
            </a:r>
          </a:p>
          <a:p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 aplicação					20/01/2017 a 10/03/2017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Vídeo </a:t>
            </a: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conferência 	  			10/03/2017 a 31/03/2017</a:t>
            </a:r>
          </a:p>
          <a:p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Oficina para apreciação de resultados   		05 ou 06/04/2017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Ajustes					10/04/2017 a 25/04/2017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Elaboração de manual  				10/04/2017 a 30/06/2017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Oficinas regionais para sensibilização 		2º semestre / 2017</a:t>
            </a: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e </a:t>
            </a:r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capacitação dos demais hospitais</a:t>
            </a: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marL="0" indent="0" algn="just">
              <a:buFont typeface="Arial" pitchFamily="34" charset="0"/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241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de cantos arredondados 10"/>
          <p:cNvSpPr/>
          <p:nvPr/>
        </p:nvSpPr>
        <p:spPr>
          <a:xfrm>
            <a:off x="6932704" y="4174384"/>
            <a:ext cx="1860471" cy="954331"/>
          </a:xfrm>
          <a:prstGeom prst="roundRect">
            <a:avLst>
              <a:gd name="adj" fmla="val 5996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10"/>
          <p:cNvSpPr/>
          <p:nvPr/>
        </p:nvSpPr>
        <p:spPr>
          <a:xfrm>
            <a:off x="5534587" y="4174384"/>
            <a:ext cx="1378627" cy="954331"/>
          </a:xfrm>
          <a:prstGeom prst="roundRect">
            <a:avLst>
              <a:gd name="adj" fmla="val 5996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de cantos arredondados 10"/>
          <p:cNvSpPr/>
          <p:nvPr/>
        </p:nvSpPr>
        <p:spPr>
          <a:xfrm>
            <a:off x="3783680" y="4174384"/>
            <a:ext cx="1776397" cy="954331"/>
          </a:xfrm>
          <a:prstGeom prst="roundRect">
            <a:avLst>
              <a:gd name="adj" fmla="val 5996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de cantos arredondados 10"/>
          <p:cNvSpPr/>
          <p:nvPr/>
        </p:nvSpPr>
        <p:spPr>
          <a:xfrm>
            <a:off x="1937908" y="4174384"/>
            <a:ext cx="1889475" cy="954331"/>
          </a:xfrm>
          <a:prstGeom prst="roundRect">
            <a:avLst>
              <a:gd name="adj" fmla="val 5996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111770"/>
            <a:ext cx="5904656" cy="724942"/>
          </a:xfrm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4453" y="2032371"/>
            <a:ext cx="8082709" cy="1900685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“A reunião de todos os serviços de apoio que, associados aos serviços específicos, oferecem aos clientes conforto, segurança e bem-estar durante o seu período de internação ou em seu contato com a Instituição de Saúde”. </a:t>
            </a:r>
          </a:p>
          <a:p>
            <a:pPr marL="0" indent="0" algn="r">
              <a:buNone/>
            </a:pPr>
            <a:r>
              <a:rPr lang="pt-B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(Marcelo </a:t>
            </a:r>
            <a:r>
              <a:rPr lang="pt-BR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Boerger</a:t>
            </a:r>
            <a:r>
              <a:rPr lang="pt-B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2011)</a:t>
            </a:r>
          </a:p>
        </p:txBody>
      </p:sp>
      <p:grpSp>
        <p:nvGrpSpPr>
          <p:cNvPr id="9" name="Agrupar 8"/>
          <p:cNvGrpSpPr/>
          <p:nvPr/>
        </p:nvGrpSpPr>
        <p:grpSpPr>
          <a:xfrm>
            <a:off x="3896396" y="4308039"/>
            <a:ext cx="2036975" cy="574849"/>
            <a:chOff x="8128917" y="4146100"/>
            <a:chExt cx="2711214" cy="765124"/>
          </a:xfrm>
        </p:grpSpPr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128917" y="4146100"/>
              <a:ext cx="662173" cy="684247"/>
            </a:xfrm>
            <a:prstGeom prst="rect">
              <a:avLst/>
            </a:prstGeom>
          </p:spPr>
        </p:pic>
        <p:sp>
          <p:nvSpPr>
            <p:cNvPr id="11" name="TextBox 3"/>
            <p:cNvSpPr txBox="1"/>
            <p:nvPr/>
          </p:nvSpPr>
          <p:spPr>
            <a:xfrm>
              <a:off x="8891333" y="4267124"/>
              <a:ext cx="1948798" cy="573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HIGIENIZAÇÃO HOSPITALAR</a:t>
              </a:r>
            </a:p>
          </p:txBody>
        </p:sp>
        <p:cxnSp>
          <p:nvCxnSpPr>
            <p:cNvPr id="12" name="Conector Reto 15"/>
            <p:cNvCxnSpPr/>
            <p:nvPr/>
          </p:nvCxnSpPr>
          <p:spPr>
            <a:xfrm flipH="1">
              <a:off x="8860046" y="4158943"/>
              <a:ext cx="0" cy="752281"/>
            </a:xfrm>
            <a:prstGeom prst="line">
              <a:avLst/>
            </a:prstGeom>
            <a:ln>
              <a:solidFill>
                <a:srgbClr val="0909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tângulo de cantos arredondados 10"/>
          <p:cNvSpPr/>
          <p:nvPr/>
        </p:nvSpPr>
        <p:spPr>
          <a:xfrm>
            <a:off x="26540" y="4174384"/>
            <a:ext cx="1867168" cy="954331"/>
          </a:xfrm>
          <a:prstGeom prst="roundRect">
            <a:avLst>
              <a:gd name="adj" fmla="val 5996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Agrupar 4"/>
          <p:cNvGrpSpPr/>
          <p:nvPr/>
        </p:nvGrpSpPr>
        <p:grpSpPr>
          <a:xfrm>
            <a:off x="76441" y="4315265"/>
            <a:ext cx="1938007" cy="607749"/>
            <a:chOff x="7785219" y="2972539"/>
            <a:chExt cx="2579487" cy="808914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5219" y="3111315"/>
              <a:ext cx="672670" cy="540387"/>
            </a:xfrm>
            <a:prstGeom prst="rect">
              <a:avLst/>
            </a:prstGeom>
          </p:spPr>
        </p:pic>
        <p:sp>
          <p:nvSpPr>
            <p:cNvPr id="7" name="TextBox 3"/>
            <p:cNvSpPr txBox="1"/>
            <p:nvPr/>
          </p:nvSpPr>
          <p:spPr>
            <a:xfrm>
              <a:off x="8493018" y="2972539"/>
              <a:ext cx="1871688" cy="798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FORNECIMENTO DE TRANSPORTE DE AMBULÂNCIA</a:t>
              </a:r>
            </a:p>
          </p:txBody>
        </p:sp>
        <p:cxnSp>
          <p:nvCxnSpPr>
            <p:cNvPr id="8" name="Conector Reto 15"/>
            <p:cNvCxnSpPr/>
            <p:nvPr/>
          </p:nvCxnSpPr>
          <p:spPr>
            <a:xfrm flipH="1">
              <a:off x="8509706" y="3028070"/>
              <a:ext cx="0" cy="753383"/>
            </a:xfrm>
            <a:prstGeom prst="line">
              <a:avLst/>
            </a:prstGeom>
            <a:ln>
              <a:solidFill>
                <a:srgbClr val="0909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Agrupar 29"/>
          <p:cNvGrpSpPr/>
          <p:nvPr/>
        </p:nvGrpSpPr>
        <p:grpSpPr>
          <a:xfrm>
            <a:off x="1930046" y="4398966"/>
            <a:ext cx="2041657" cy="565200"/>
            <a:chOff x="7840860" y="1545048"/>
            <a:chExt cx="2717445" cy="752281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840860" y="1561443"/>
              <a:ext cx="678726" cy="485594"/>
            </a:xfrm>
            <a:prstGeom prst="rect">
              <a:avLst/>
            </a:prstGeom>
          </p:spPr>
        </p:pic>
        <p:sp>
          <p:nvSpPr>
            <p:cNvPr id="32" name="TextBox 3"/>
            <p:cNvSpPr txBox="1"/>
            <p:nvPr/>
          </p:nvSpPr>
          <p:spPr>
            <a:xfrm>
              <a:off x="8637374" y="1580879"/>
              <a:ext cx="1920931" cy="573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FORNECIMENTO DE DIETA HOSPITALAR</a:t>
              </a:r>
            </a:p>
          </p:txBody>
        </p:sp>
        <p:cxnSp>
          <p:nvCxnSpPr>
            <p:cNvPr id="33" name="Conector Reto 15"/>
            <p:cNvCxnSpPr/>
            <p:nvPr/>
          </p:nvCxnSpPr>
          <p:spPr>
            <a:xfrm flipH="1">
              <a:off x="8661602" y="1545048"/>
              <a:ext cx="0" cy="752281"/>
            </a:xfrm>
            <a:prstGeom prst="line">
              <a:avLst/>
            </a:prstGeom>
            <a:ln>
              <a:solidFill>
                <a:srgbClr val="0909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Agrupar 16"/>
          <p:cNvGrpSpPr/>
          <p:nvPr/>
        </p:nvGrpSpPr>
        <p:grpSpPr>
          <a:xfrm>
            <a:off x="5610642" y="4350907"/>
            <a:ext cx="1302569" cy="578186"/>
            <a:chOff x="8133226" y="6748514"/>
            <a:chExt cx="1733721" cy="769566"/>
          </a:xfrm>
        </p:grpSpPr>
        <p:sp>
          <p:nvSpPr>
            <p:cNvPr id="18" name="TextBox 3"/>
            <p:cNvSpPr txBox="1"/>
            <p:nvPr/>
          </p:nvSpPr>
          <p:spPr>
            <a:xfrm>
              <a:off x="8632677" y="6816824"/>
              <a:ext cx="1234270" cy="573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DESCARTE </a:t>
              </a:r>
              <a:r>
                <a:rPr lang="pt-BR" sz="800" dirty="0">
                  <a:latin typeface="Tw Cen MT" panose="020B0602020104020603" pitchFamily="34" charset="0"/>
                  <a:cs typeface="Cordia New" panose="020B0304020202020204" pitchFamily="34" charset="-34"/>
                </a:rPr>
                <a:t>DE</a:t>
              </a:r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 RESÍDUOS</a:t>
              </a:r>
            </a:p>
          </p:txBody>
        </p:sp>
        <p:cxnSp>
          <p:nvCxnSpPr>
            <p:cNvPr id="19" name="Conector Reto 15"/>
            <p:cNvCxnSpPr/>
            <p:nvPr/>
          </p:nvCxnSpPr>
          <p:spPr>
            <a:xfrm flipH="1">
              <a:off x="8658620" y="6765798"/>
              <a:ext cx="0" cy="752282"/>
            </a:xfrm>
            <a:prstGeom prst="line">
              <a:avLst/>
            </a:prstGeom>
            <a:ln>
              <a:solidFill>
                <a:srgbClr val="0909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133226" y="6748514"/>
              <a:ext cx="428979" cy="627890"/>
            </a:xfrm>
            <a:prstGeom prst="rect">
              <a:avLst/>
            </a:prstGeom>
          </p:spPr>
        </p:pic>
      </p:grpSp>
      <p:grpSp>
        <p:nvGrpSpPr>
          <p:cNvPr id="13" name="Agrupar 12"/>
          <p:cNvGrpSpPr/>
          <p:nvPr/>
        </p:nvGrpSpPr>
        <p:grpSpPr>
          <a:xfrm>
            <a:off x="6928678" y="4363896"/>
            <a:ext cx="1981220" cy="601656"/>
            <a:chOff x="8058600" y="5431517"/>
            <a:chExt cx="2637004" cy="800803"/>
          </a:xfrm>
        </p:grpSpPr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58600" y="5505270"/>
              <a:ext cx="606966" cy="572334"/>
            </a:xfrm>
            <a:prstGeom prst="rect">
              <a:avLst/>
            </a:prstGeom>
          </p:spPr>
        </p:pic>
        <p:sp>
          <p:nvSpPr>
            <p:cNvPr id="15" name="TextBox 3"/>
            <p:cNvSpPr txBox="1"/>
            <p:nvPr/>
          </p:nvSpPr>
          <p:spPr>
            <a:xfrm>
              <a:off x="8710213" y="5431517"/>
              <a:ext cx="1985391" cy="798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latin typeface="Tw Cen MT" panose="020B0602020104020603" pitchFamily="34" charset="0"/>
                  <a:cs typeface="Cordia New" panose="020B0304020202020204" pitchFamily="34" charset="-34"/>
                </a:rPr>
                <a:t>PROCESSAMENTO DE ROUPAS E GESTÃO DO ENXOVAL</a:t>
              </a: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8746544" y="5480039"/>
              <a:ext cx="0" cy="752281"/>
            </a:xfrm>
            <a:prstGeom prst="line">
              <a:avLst/>
            </a:prstGeom>
            <a:ln>
              <a:solidFill>
                <a:srgbClr val="09091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3"/>
          <p:cNvSpPr txBox="1"/>
          <p:nvPr/>
        </p:nvSpPr>
        <p:spPr>
          <a:xfrm>
            <a:off x="414452" y="1397695"/>
            <a:ext cx="3730694" cy="36933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indent="0" algn="just">
              <a:spcBef>
                <a:spcPct val="20000"/>
              </a:spcBef>
              <a:buFont typeface="Arial" pitchFamily="34" charset="0"/>
              <a:buNone/>
              <a:defRPr i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BR" sz="1600" b="1" i="0" dirty="0"/>
              <a:t>DEFINIÇÃO HOTELARIA HOSPITALAR</a:t>
            </a:r>
          </a:p>
        </p:txBody>
      </p:sp>
      <p:sp>
        <p:nvSpPr>
          <p:cNvPr id="75" name="Triângulo isósceles 74"/>
          <p:cNvSpPr/>
          <p:nvPr/>
        </p:nvSpPr>
        <p:spPr>
          <a:xfrm rot="5400000">
            <a:off x="152791" y="1433909"/>
            <a:ext cx="365856" cy="26365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Triângulo isósceles 75"/>
          <p:cNvSpPr/>
          <p:nvPr/>
        </p:nvSpPr>
        <p:spPr>
          <a:xfrm rot="5400000">
            <a:off x="76166" y="1453029"/>
            <a:ext cx="305385" cy="223557"/>
          </a:xfrm>
          <a:prstGeom prst="triangle">
            <a:avLst/>
          </a:prstGeom>
          <a:solidFill>
            <a:srgbClr val="97BF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Triângulo isósceles 76"/>
          <p:cNvSpPr/>
          <p:nvPr/>
        </p:nvSpPr>
        <p:spPr>
          <a:xfrm rot="5400000">
            <a:off x="152791" y="3480103"/>
            <a:ext cx="365856" cy="26365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Triângulo isósceles 77"/>
          <p:cNvSpPr/>
          <p:nvPr/>
        </p:nvSpPr>
        <p:spPr>
          <a:xfrm rot="5400000">
            <a:off x="76166" y="3499223"/>
            <a:ext cx="305385" cy="223557"/>
          </a:xfrm>
          <a:prstGeom prst="triangle">
            <a:avLst/>
          </a:prstGeom>
          <a:solidFill>
            <a:srgbClr val="97BF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TextBox 3"/>
          <p:cNvSpPr txBox="1"/>
          <p:nvPr/>
        </p:nvSpPr>
        <p:spPr>
          <a:xfrm>
            <a:off x="469575" y="3437898"/>
            <a:ext cx="6118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HOTELARIA ESTÁ DIVIDIDA EM </a:t>
            </a:r>
            <a:r>
              <a:rPr lang="pt-BR" sz="1600" b="1" dirty="0">
                <a:solidFill>
                  <a:srgbClr val="97B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GRUPOS DE SERVIÇO</a:t>
            </a:r>
          </a:p>
        </p:txBody>
      </p:sp>
    </p:spTree>
    <p:extLst>
      <p:ext uri="{BB962C8B-B14F-4D97-AF65-F5344CB8AC3E}">
        <p14:creationId xmlns:p14="http://schemas.microsoft.com/office/powerpoint/2010/main" val="38164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PRÓXIMOS PASSOS</a:t>
            </a:r>
          </a:p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DESENVOLVIMENTO DO MODELO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539529" y="1113237"/>
            <a:ext cx="3312414" cy="4635461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7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Hospitais Participantes</a:t>
            </a:r>
            <a:endParaRPr lang="pt-BR" sz="1700" i="1" u="sng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 Onofre Lopes – UFRN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 – UFGD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 – UFSM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 – UFPEL</a:t>
            </a:r>
          </a:p>
          <a:p>
            <a:pPr marL="0" indent="0">
              <a:buNone/>
            </a:pP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marL="0" indent="0" algn="just">
              <a:buFont typeface="Arial" pitchFamily="34" charset="0"/>
              <a:buNone/>
            </a:pPr>
            <a:endParaRPr lang="pt-BR" sz="2200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4788024" y="1124744"/>
            <a:ext cx="3744416" cy="5544616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7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Serviços</a:t>
            </a:r>
            <a:endParaRPr lang="pt-BR" sz="1700" i="1" u="sng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Higienização</a:t>
            </a:r>
          </a:p>
          <a:p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Processamento de roupas, costuraria,  fornecimento de enxoval, distribuição de roupa limpa e coleta de roupa </a:t>
            </a: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suja</a:t>
            </a:r>
          </a:p>
          <a:p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Produção </a:t>
            </a:r>
            <a:r>
              <a:rPr lang="pt-BR" sz="1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 distribuição de refeições (orais e enterais)</a:t>
            </a:r>
          </a:p>
          <a:p>
            <a:endParaRPr lang="pt-BR" sz="17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Transporte </a:t>
            </a:r>
            <a:r>
              <a:rPr lang="pt-BR" sz="17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</a:t>
            </a:r>
            <a:r>
              <a:rPr lang="pt-B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hospitalar de pacientes (ambulância)</a:t>
            </a:r>
            <a:endParaRPr lang="pt-BR" sz="17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marL="0" indent="0" algn="just">
              <a:buFont typeface="Arial" pitchFamily="34" charset="0"/>
              <a:buNone/>
            </a:pPr>
            <a:endParaRPr lang="pt-BR" sz="22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631379"/>
            <a:ext cx="2016224" cy="203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111770"/>
            <a:ext cx="5904656" cy="724942"/>
          </a:xfrm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POTENCIAL DE ECONOMIA</a:t>
            </a:r>
          </a:p>
        </p:txBody>
      </p:sp>
      <p:sp>
        <p:nvSpPr>
          <p:cNvPr id="295" name="Retângulo 294"/>
          <p:cNvSpPr/>
          <p:nvPr/>
        </p:nvSpPr>
        <p:spPr>
          <a:xfrm>
            <a:off x="75935" y="3475096"/>
            <a:ext cx="6517237" cy="285367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0749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6" name="Agrupar 295"/>
          <p:cNvGrpSpPr/>
          <p:nvPr/>
        </p:nvGrpSpPr>
        <p:grpSpPr>
          <a:xfrm>
            <a:off x="113906" y="4672874"/>
            <a:ext cx="2187596" cy="1655899"/>
            <a:chOff x="3769575" y="4486853"/>
            <a:chExt cx="2187596" cy="1655899"/>
          </a:xfrm>
        </p:grpSpPr>
        <p:sp>
          <p:nvSpPr>
            <p:cNvPr id="297" name="CaixaDeTexto 31"/>
            <p:cNvSpPr txBox="1"/>
            <p:nvPr/>
          </p:nvSpPr>
          <p:spPr>
            <a:xfrm>
              <a:off x="3794180" y="4486853"/>
              <a:ext cx="213361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40"/>
              <a:r>
                <a:rPr lang="pt-BR" sz="9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PROCESSO</a:t>
              </a:r>
            </a:p>
            <a:p>
              <a:pPr defTabSz="457140"/>
              <a:endParaRPr lang="pt-BR" sz="300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endParaRPr>
            </a:p>
            <a:p>
              <a:pPr defTabSz="457140"/>
              <a:r>
                <a:rPr lang="pt-B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DISTRIBUIR REFEIÇÕES PARA USUÁRIOS DO REFEITÓRIO</a:t>
              </a:r>
            </a:p>
          </p:txBody>
        </p:sp>
        <p:sp>
          <p:nvSpPr>
            <p:cNvPr id="298" name="CaixaDeTexto 31"/>
            <p:cNvSpPr txBox="1"/>
            <p:nvPr/>
          </p:nvSpPr>
          <p:spPr>
            <a:xfrm>
              <a:off x="3785067" y="4989983"/>
              <a:ext cx="20557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40"/>
              <a:r>
                <a:rPr lang="pt-BR" sz="9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ATIVIDADE</a:t>
              </a:r>
            </a:p>
            <a:p>
              <a:pPr defTabSz="457140"/>
              <a:endParaRPr lang="pt-BR" sz="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endParaRPr>
            </a:p>
            <a:p>
              <a:pPr defTabSz="457140"/>
              <a:r>
                <a:rPr lang="pt-B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CONTROLAR ACESSO AO REFEITÓRIO</a:t>
              </a:r>
            </a:p>
          </p:txBody>
        </p:sp>
        <p:sp>
          <p:nvSpPr>
            <p:cNvPr id="299" name="CaixaDeTexto 31"/>
            <p:cNvSpPr txBox="1"/>
            <p:nvPr/>
          </p:nvSpPr>
          <p:spPr>
            <a:xfrm>
              <a:off x="3769575" y="5496421"/>
              <a:ext cx="2187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40"/>
              <a:r>
                <a:rPr lang="pt-BR" sz="9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PRÁTICA</a:t>
              </a:r>
            </a:p>
            <a:p>
              <a:pPr defTabSz="457140"/>
              <a:r>
                <a:rPr lang="pt-B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w Cen MT" panose="020B0602020104020603" pitchFamily="34" charset="0"/>
                  <a:cs typeface="Segoe UI" panose="020B0502040204020203" pitchFamily="34" charset="0"/>
                </a:rPr>
                <a:t>PERMITIR O ACESSO APENAS DAS PESSOAS INCLUÍDAS NA LISTAGEM DE ACESSO AO REFEITÓRIO</a:t>
              </a:r>
            </a:p>
          </p:txBody>
        </p:sp>
      </p:grpSp>
      <p:sp>
        <p:nvSpPr>
          <p:cNvPr id="300" name="CaixaDeTexto 31"/>
          <p:cNvSpPr txBox="1"/>
          <p:nvPr/>
        </p:nvSpPr>
        <p:spPr>
          <a:xfrm>
            <a:off x="2255165" y="3742745"/>
            <a:ext cx="24680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57140"/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EXEMPLO DE PLANO DE AÇÃO</a:t>
            </a:r>
            <a:endParaRPr lang="pt-BR" sz="300" b="1" dirty="0">
              <a:solidFill>
                <a:prstClr val="black">
                  <a:lumMod val="65000"/>
                  <a:lumOff val="35000"/>
                </a:prstClr>
              </a:solidFill>
              <a:latin typeface="Tw Cen MT" panose="020B0602020104020603" pitchFamily="34" charset="0"/>
              <a:cs typeface="Segoe UI" panose="020B0502040204020203" pitchFamily="34" charset="0"/>
            </a:endParaRPr>
          </a:p>
          <a:p>
            <a:pPr algn="just" defTabSz="457140"/>
            <a:r>
              <a:rPr lang="pt-BR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LISTA DEVERÁ ESTAR DE ACORDO COM O PLANO ASSISTENCIAL DO HOSPITAL, O QUAL DEVERÁ GARANTIR O FORNECIMENTO DE REFEIÇÃO APENAS PARA OS CASOS PREVISTOS EM LEI</a:t>
            </a:r>
          </a:p>
        </p:txBody>
      </p:sp>
      <p:grpSp>
        <p:nvGrpSpPr>
          <p:cNvPr id="301" name="Agrupar 300"/>
          <p:cNvGrpSpPr/>
          <p:nvPr/>
        </p:nvGrpSpPr>
        <p:grpSpPr>
          <a:xfrm>
            <a:off x="3352976" y="5497442"/>
            <a:ext cx="1034575" cy="566716"/>
            <a:chOff x="5283867" y="8464067"/>
            <a:chExt cx="1138032" cy="623388"/>
          </a:xfrm>
        </p:grpSpPr>
        <p:grpSp>
          <p:nvGrpSpPr>
            <p:cNvPr id="302" name="Agrupar 301"/>
            <p:cNvGrpSpPr/>
            <p:nvPr/>
          </p:nvGrpSpPr>
          <p:grpSpPr>
            <a:xfrm>
              <a:off x="5283867" y="8804408"/>
              <a:ext cx="1138032" cy="283047"/>
              <a:chOff x="6013507" y="8599897"/>
              <a:chExt cx="1014188" cy="311351"/>
            </a:xfrm>
          </p:grpSpPr>
          <p:pic>
            <p:nvPicPr>
              <p:cNvPr id="307" name="Imagem 30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08" name="Imagem 30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09" name="Imagem 308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10" name="Imagem 309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11" name="Imagem 310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  <p:grpSp>
          <p:nvGrpSpPr>
            <p:cNvPr id="303" name="Agrupar 302"/>
            <p:cNvGrpSpPr/>
            <p:nvPr/>
          </p:nvGrpSpPr>
          <p:grpSpPr>
            <a:xfrm>
              <a:off x="5481035" y="8464067"/>
              <a:ext cx="743701" cy="283047"/>
              <a:chOff x="6189216" y="8599897"/>
              <a:chExt cx="662769" cy="311351"/>
            </a:xfrm>
          </p:grpSpPr>
          <p:pic>
            <p:nvPicPr>
              <p:cNvPr id="304" name="Imagem 30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05" name="Imagem 30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06" name="Imagem 30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44546A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</p:grpSp>
      </p:grpSp>
      <p:grpSp>
        <p:nvGrpSpPr>
          <p:cNvPr id="312" name="Agrupar 311"/>
          <p:cNvGrpSpPr/>
          <p:nvPr/>
        </p:nvGrpSpPr>
        <p:grpSpPr>
          <a:xfrm>
            <a:off x="3841194" y="4502621"/>
            <a:ext cx="2242974" cy="701728"/>
            <a:chOff x="7442694" y="7941071"/>
            <a:chExt cx="2242974" cy="701728"/>
          </a:xfrm>
        </p:grpSpPr>
        <p:sp>
          <p:nvSpPr>
            <p:cNvPr id="313" name="TextBox 3"/>
            <p:cNvSpPr txBox="1"/>
            <p:nvPr/>
          </p:nvSpPr>
          <p:spPr>
            <a:xfrm>
              <a:off x="7459203" y="8181134"/>
              <a:ext cx="200647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1074907"/>
              <a:r>
                <a:rPr lang="pt-BR" sz="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EXCLUSÃO DOS FUNCIONÁRIOS QUE JÁ RECEBEM AUXÍLIO </a:t>
              </a:r>
            </a:p>
            <a:p>
              <a:pPr defTabSz="1074907"/>
              <a:r>
                <a:rPr lang="pt-BR" sz="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(P/ </a:t>
              </a:r>
              <a:r>
                <a:rPr lang="pt-BR" sz="800" b="1" dirty="0">
                  <a:solidFill>
                    <a:srgbClr val="70AD47">
                      <a:lumMod val="75000"/>
                    </a:srgb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5 HUS</a:t>
              </a:r>
              <a:r>
                <a:rPr lang="pt-BR" sz="8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 EM MÉDIA)</a:t>
              </a:r>
            </a:p>
          </p:txBody>
        </p:sp>
        <p:sp>
          <p:nvSpPr>
            <p:cNvPr id="314" name="TextBox 3"/>
            <p:cNvSpPr txBox="1"/>
            <p:nvPr/>
          </p:nvSpPr>
          <p:spPr>
            <a:xfrm>
              <a:off x="7442694" y="7941071"/>
              <a:ext cx="224297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 defTabSz="1074907"/>
              <a:r>
                <a:rPr lang="pt-BR" sz="1050" b="1" dirty="0">
                  <a:solidFill>
                    <a:srgbClr val="70AD47">
                      <a:lumMod val="75000"/>
                    </a:srgbClr>
                  </a:solidFill>
                  <a:cs typeface="Cordia New" panose="020B0304020202020204" pitchFamily="34" charset="-34"/>
                </a:rPr>
                <a:t>R$ </a:t>
              </a:r>
              <a:r>
                <a:rPr lang="pt-BR" sz="1400" b="1" dirty="0">
                  <a:solidFill>
                    <a:srgbClr val="70AD47">
                      <a:lumMod val="75000"/>
                    </a:srgbClr>
                  </a:solidFill>
                  <a:cs typeface="Cordia New" panose="020B0304020202020204" pitchFamily="34" charset="-34"/>
                </a:rPr>
                <a:t>4,40</a:t>
              </a:r>
              <a:r>
                <a:rPr lang="pt-BR" sz="1050" b="1" dirty="0">
                  <a:solidFill>
                    <a:srgbClr val="70AD47">
                      <a:lumMod val="75000"/>
                    </a:srgbClr>
                  </a:solidFill>
                  <a:cs typeface="Cordia New" panose="020B0304020202020204" pitchFamily="34" charset="-34"/>
                </a:rPr>
                <a:t> MILHÕES </a:t>
              </a:r>
              <a:r>
                <a:rPr lang="pt-BR" sz="700" b="1" dirty="0">
                  <a:solidFill>
                    <a:srgbClr val="70AD47">
                      <a:lumMod val="75000"/>
                    </a:srgbClr>
                  </a:solidFill>
                  <a:cs typeface="Cordia New" panose="020B0304020202020204" pitchFamily="34" charset="-34"/>
                </a:rPr>
                <a:t>/ ANO</a:t>
              </a:r>
            </a:p>
          </p:txBody>
        </p:sp>
      </p:grpSp>
      <p:grpSp>
        <p:nvGrpSpPr>
          <p:cNvPr id="315" name="Agrupar 314"/>
          <p:cNvGrpSpPr/>
          <p:nvPr/>
        </p:nvGrpSpPr>
        <p:grpSpPr>
          <a:xfrm>
            <a:off x="98570" y="3952835"/>
            <a:ext cx="979351" cy="616609"/>
            <a:chOff x="2829261" y="7196108"/>
            <a:chExt cx="979351" cy="616609"/>
          </a:xfrm>
        </p:grpSpPr>
        <p:sp>
          <p:nvSpPr>
            <p:cNvPr id="316" name="TextBox 3"/>
            <p:cNvSpPr txBox="1"/>
            <p:nvPr/>
          </p:nvSpPr>
          <p:spPr>
            <a:xfrm>
              <a:off x="2829261" y="7597273"/>
              <a:ext cx="9793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DIETA ORAL</a:t>
              </a:r>
            </a:p>
          </p:txBody>
        </p:sp>
        <p:pic>
          <p:nvPicPr>
            <p:cNvPr id="317" name="Imagem 316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ysClr val="windowText" lastClr="000000">
                  <a:lumMod val="65000"/>
                  <a:lumOff val="35000"/>
                  <a:tint val="45000"/>
                  <a:satMod val="400000"/>
                </a:sys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657" y="7196108"/>
              <a:ext cx="426966" cy="426966"/>
            </a:xfrm>
            <a:prstGeom prst="rect">
              <a:avLst/>
            </a:prstGeom>
          </p:spPr>
        </p:pic>
      </p:grpSp>
      <p:grpSp>
        <p:nvGrpSpPr>
          <p:cNvPr id="318" name="Agrupar 317"/>
          <p:cNvGrpSpPr/>
          <p:nvPr/>
        </p:nvGrpSpPr>
        <p:grpSpPr>
          <a:xfrm>
            <a:off x="2231084" y="4576261"/>
            <a:ext cx="1042335" cy="1500993"/>
            <a:chOff x="5366771" y="7570074"/>
            <a:chExt cx="1146568" cy="1651092"/>
          </a:xfrm>
        </p:grpSpPr>
        <p:grpSp>
          <p:nvGrpSpPr>
            <p:cNvPr id="319" name="Agrupar 318"/>
            <p:cNvGrpSpPr/>
            <p:nvPr/>
          </p:nvGrpSpPr>
          <p:grpSpPr>
            <a:xfrm>
              <a:off x="5375307" y="8938119"/>
              <a:ext cx="1138032" cy="283047"/>
              <a:chOff x="6013507" y="8599897"/>
              <a:chExt cx="1014188" cy="311351"/>
            </a:xfrm>
          </p:grpSpPr>
          <p:pic>
            <p:nvPicPr>
              <p:cNvPr id="344" name="Imagem 343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5" name="Imagem 34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6" name="Imagem 34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7" name="Imagem 34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8" name="Imagem 34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  <p:grpSp>
          <p:nvGrpSpPr>
            <p:cNvPr id="320" name="Agrupar 319"/>
            <p:cNvGrpSpPr/>
            <p:nvPr/>
          </p:nvGrpSpPr>
          <p:grpSpPr>
            <a:xfrm>
              <a:off x="5375307" y="8597778"/>
              <a:ext cx="1138032" cy="283047"/>
              <a:chOff x="6013507" y="8599897"/>
              <a:chExt cx="1014188" cy="311351"/>
            </a:xfrm>
          </p:grpSpPr>
          <p:pic>
            <p:nvPicPr>
              <p:cNvPr id="339" name="Imagem 338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0" name="Imagem 339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1" name="Imagem 340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2" name="Imagem 34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43" name="Imagem 34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  <p:grpSp>
          <p:nvGrpSpPr>
            <p:cNvPr id="321" name="Agrupar 320"/>
            <p:cNvGrpSpPr/>
            <p:nvPr/>
          </p:nvGrpSpPr>
          <p:grpSpPr>
            <a:xfrm>
              <a:off x="5375307" y="8257436"/>
              <a:ext cx="1138032" cy="283047"/>
              <a:chOff x="6013507" y="8599897"/>
              <a:chExt cx="1014188" cy="311351"/>
            </a:xfrm>
          </p:grpSpPr>
          <p:pic>
            <p:nvPicPr>
              <p:cNvPr id="334" name="Imagem 33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5" name="Imagem 33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6" name="Imagem 33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7" name="Imagem 33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8" name="Imagem 33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  <p:grpSp>
          <p:nvGrpSpPr>
            <p:cNvPr id="322" name="Agrupar 321"/>
            <p:cNvGrpSpPr/>
            <p:nvPr/>
          </p:nvGrpSpPr>
          <p:grpSpPr>
            <a:xfrm>
              <a:off x="5375307" y="7917094"/>
              <a:ext cx="1138032" cy="283047"/>
              <a:chOff x="6013507" y="8599897"/>
              <a:chExt cx="1014188" cy="311351"/>
            </a:xfrm>
          </p:grpSpPr>
          <p:pic>
            <p:nvPicPr>
              <p:cNvPr id="329" name="Imagem 328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0" name="Imagem 329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1" name="Imagem 330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2" name="Imagem 33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33" name="Imagem 33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  <p:grpSp>
          <p:nvGrpSpPr>
            <p:cNvPr id="323" name="Agrupar 322"/>
            <p:cNvGrpSpPr/>
            <p:nvPr/>
          </p:nvGrpSpPr>
          <p:grpSpPr>
            <a:xfrm>
              <a:off x="5366771" y="7570074"/>
              <a:ext cx="1138032" cy="283047"/>
              <a:chOff x="6013507" y="8599897"/>
              <a:chExt cx="1014188" cy="311351"/>
            </a:xfrm>
          </p:grpSpPr>
          <p:pic>
            <p:nvPicPr>
              <p:cNvPr id="324" name="Imagem 323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13507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25" name="Imagem 32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9216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26" name="Imagem 32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4925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27" name="Imagem 32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0634" y="8599897"/>
                <a:ext cx="311351" cy="311351"/>
              </a:xfrm>
              <a:prstGeom prst="rect">
                <a:avLst/>
              </a:prstGeom>
            </p:spPr>
          </p:pic>
          <p:pic>
            <p:nvPicPr>
              <p:cNvPr id="328" name="Imagem 32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6344" y="8599897"/>
                <a:ext cx="311351" cy="311351"/>
              </a:xfrm>
              <a:prstGeom prst="rect">
                <a:avLst/>
              </a:prstGeom>
            </p:spPr>
          </p:pic>
        </p:grpSp>
      </p:grpSp>
      <p:grpSp>
        <p:nvGrpSpPr>
          <p:cNvPr id="349" name="Agrupar 348"/>
          <p:cNvGrpSpPr/>
          <p:nvPr/>
        </p:nvGrpSpPr>
        <p:grpSpPr>
          <a:xfrm>
            <a:off x="196484" y="3555119"/>
            <a:ext cx="1690992" cy="313634"/>
            <a:chOff x="3161675" y="4565802"/>
            <a:chExt cx="1690992" cy="313634"/>
          </a:xfrm>
        </p:grpSpPr>
        <p:sp>
          <p:nvSpPr>
            <p:cNvPr id="350" name="Retângulo 349"/>
            <p:cNvSpPr/>
            <p:nvPr/>
          </p:nvSpPr>
          <p:spPr>
            <a:xfrm>
              <a:off x="3162759" y="4565802"/>
              <a:ext cx="287990" cy="288595"/>
            </a:xfrm>
            <a:prstGeom prst="rect">
              <a:avLst/>
            </a:prstGeom>
            <a:solidFill>
              <a:srgbClr val="97BF29"/>
            </a:solidFill>
            <a:ln w="12700" cap="flat" cmpd="sng" algn="ctr">
              <a:solidFill>
                <a:srgbClr val="97BF2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351" name="Conector reto 350"/>
            <p:cNvCxnSpPr/>
            <p:nvPr/>
          </p:nvCxnSpPr>
          <p:spPr>
            <a:xfrm flipV="1">
              <a:off x="3161675" y="4879436"/>
              <a:ext cx="1690992" cy="0"/>
            </a:xfrm>
            <a:prstGeom prst="line">
              <a:avLst/>
            </a:prstGeom>
            <a:noFill/>
            <a:ln w="6350" cap="flat" cmpd="sng" algn="ctr">
              <a:solidFill>
                <a:srgbClr val="97BF29"/>
              </a:solidFill>
              <a:prstDash val="solid"/>
              <a:miter lim="800000"/>
            </a:ln>
            <a:effectLst/>
          </p:spPr>
        </p:cxnSp>
      </p:grpSp>
      <p:cxnSp>
        <p:nvCxnSpPr>
          <p:cNvPr id="352" name="Conector reto 351"/>
          <p:cNvCxnSpPr/>
          <p:nvPr/>
        </p:nvCxnSpPr>
        <p:spPr>
          <a:xfrm flipV="1">
            <a:off x="221758" y="4575860"/>
            <a:ext cx="1690992" cy="0"/>
          </a:xfrm>
          <a:prstGeom prst="line">
            <a:avLst/>
          </a:prstGeom>
          <a:noFill/>
          <a:ln w="6350" cap="flat" cmpd="sng" algn="ctr">
            <a:solidFill>
              <a:srgbClr val="97BF29"/>
            </a:solidFill>
            <a:prstDash val="solid"/>
            <a:miter lim="800000"/>
          </a:ln>
          <a:effectLst/>
        </p:spPr>
      </p:cxnSp>
      <p:sp>
        <p:nvSpPr>
          <p:cNvPr id="353" name="Seta para a Direita 384"/>
          <p:cNvSpPr/>
          <p:nvPr/>
        </p:nvSpPr>
        <p:spPr>
          <a:xfrm rot="5400000">
            <a:off x="2998641" y="4852321"/>
            <a:ext cx="757141" cy="262675"/>
          </a:xfrm>
          <a:prstGeom prst="rightArrow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0749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100" b="0" i="0" u="none" strike="noStrike" kern="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4" name="Imagem 353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70AD4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79" y="4621794"/>
            <a:ext cx="353145" cy="353145"/>
          </a:xfrm>
          <a:prstGeom prst="rect">
            <a:avLst/>
          </a:prstGeom>
        </p:spPr>
      </p:pic>
      <p:cxnSp>
        <p:nvCxnSpPr>
          <p:cNvPr id="355" name="Conector de Seta Reta 29"/>
          <p:cNvCxnSpPr>
            <a:endCxn id="179" idx="1"/>
          </p:cNvCxnSpPr>
          <p:nvPr/>
        </p:nvCxnSpPr>
        <p:spPr>
          <a:xfrm>
            <a:off x="4123665" y="5176004"/>
            <a:ext cx="880383" cy="521405"/>
          </a:xfrm>
          <a:prstGeom prst="bentConnector3">
            <a:avLst>
              <a:gd name="adj1" fmla="val 27968"/>
            </a:avLst>
          </a:prstGeom>
          <a:noFill/>
          <a:ln w="63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356" name="TextBox 3"/>
          <p:cNvSpPr txBox="1"/>
          <p:nvPr/>
        </p:nvSpPr>
        <p:spPr>
          <a:xfrm>
            <a:off x="4364998" y="5375635"/>
            <a:ext cx="5379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PARA </a:t>
            </a:r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39</a:t>
            </a:r>
            <a:r>
              <a:rPr lang="pt-BR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 </a:t>
            </a:r>
            <a:r>
              <a:rPr lang="pt-B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HUS</a:t>
            </a:r>
          </a:p>
        </p:txBody>
      </p:sp>
      <p:sp>
        <p:nvSpPr>
          <p:cNvPr id="357" name="Retângulo 356"/>
          <p:cNvSpPr/>
          <p:nvPr/>
        </p:nvSpPr>
        <p:spPr>
          <a:xfrm>
            <a:off x="66687" y="1255744"/>
            <a:ext cx="6529289" cy="205660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0749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8" name="Agrupar 357"/>
          <p:cNvGrpSpPr/>
          <p:nvPr/>
        </p:nvGrpSpPr>
        <p:grpSpPr>
          <a:xfrm>
            <a:off x="2123728" y="1570887"/>
            <a:ext cx="1568331" cy="1532494"/>
            <a:chOff x="5338129" y="5030897"/>
            <a:chExt cx="1568331" cy="1532494"/>
          </a:xfrm>
        </p:grpSpPr>
        <p:sp>
          <p:nvSpPr>
            <p:cNvPr id="359" name="TextBox 3"/>
            <p:cNvSpPr txBox="1"/>
            <p:nvPr/>
          </p:nvSpPr>
          <p:spPr>
            <a:xfrm>
              <a:off x="5338129" y="6332559"/>
              <a:ext cx="1568331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TAXA DE EVASÃO: </a:t>
              </a:r>
              <a:r>
                <a:rPr kumimoji="0" lang="pt-B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15%</a:t>
              </a:r>
              <a:endParaRPr kumimoji="0" 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w Cen MT" panose="020B0602020104020603" pitchFamily="34" charset="0"/>
                <a:cs typeface="Cordia New" panose="020B0304020202020204" pitchFamily="34" charset="-34"/>
              </a:endParaRPr>
            </a:p>
          </p:txBody>
        </p:sp>
        <p:grpSp>
          <p:nvGrpSpPr>
            <p:cNvPr id="360" name="Agrupar 359"/>
            <p:cNvGrpSpPr/>
            <p:nvPr/>
          </p:nvGrpSpPr>
          <p:grpSpPr>
            <a:xfrm>
              <a:off x="5566794" y="5030897"/>
              <a:ext cx="961875" cy="1214649"/>
              <a:chOff x="5271618" y="4854545"/>
              <a:chExt cx="1058063" cy="1336114"/>
            </a:xfrm>
          </p:grpSpPr>
          <p:grpSp>
            <p:nvGrpSpPr>
              <p:cNvPr id="361" name="Agrupar 360"/>
              <p:cNvGrpSpPr/>
              <p:nvPr/>
            </p:nvGrpSpPr>
            <p:grpSpPr>
              <a:xfrm>
                <a:off x="5272233" y="5953621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83" name="Imagem 382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84" name="Imagem 383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85" name="Imagem 384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grpSp>
            <p:nvGrpSpPr>
              <p:cNvPr id="362" name="Agrupar 361"/>
              <p:cNvGrpSpPr/>
              <p:nvPr/>
            </p:nvGrpSpPr>
            <p:grpSpPr>
              <a:xfrm>
                <a:off x="5276276" y="5686582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79" name="Imagem 378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9822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80" name="Imagem 379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81" name="Imagem 380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82" name="Imagem 381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grpSp>
            <p:nvGrpSpPr>
              <p:cNvPr id="363" name="Agrupar 362"/>
              <p:cNvGrpSpPr/>
              <p:nvPr/>
            </p:nvGrpSpPr>
            <p:grpSpPr>
              <a:xfrm>
                <a:off x="5271619" y="5410410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75" name="Imagem 374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9822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6" name="Imagem 375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7" name="Imagem 376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8" name="Imagem 377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grpSp>
            <p:nvGrpSpPr>
              <p:cNvPr id="364" name="Agrupar 363"/>
              <p:cNvGrpSpPr/>
              <p:nvPr/>
            </p:nvGrpSpPr>
            <p:grpSpPr>
              <a:xfrm>
                <a:off x="5271618" y="5143371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71" name="Imagem 370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9822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2" name="Imagem 371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3" name="Imagem 372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4" name="Imagem 373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grpSp>
            <p:nvGrpSpPr>
              <p:cNvPr id="365" name="Agrupar 364"/>
              <p:cNvGrpSpPr/>
              <p:nvPr/>
            </p:nvGrpSpPr>
            <p:grpSpPr>
              <a:xfrm>
                <a:off x="5281411" y="4854545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67" name="Imagem 366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9822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68" name="Imagem 367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69" name="Imagem 368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70" name="Imagem 369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A5A5A5">
                      <a:tint val="45000"/>
                      <a:satMod val="40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pic>
            <p:nvPicPr>
              <p:cNvPr id="366" name="Imagem 365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prstClr val="black"/>
                  <a:srgbClr val="A5A5A5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7727" y="5956736"/>
                <a:ext cx="233923" cy="233923"/>
              </a:xfrm>
              <a:prstGeom prst="rect">
                <a:avLst/>
              </a:prstGeom>
            </p:spPr>
          </p:pic>
        </p:grpSp>
      </p:grpSp>
      <p:sp>
        <p:nvSpPr>
          <p:cNvPr id="386" name="CaixaDeTexto 31"/>
          <p:cNvSpPr txBox="1"/>
          <p:nvPr/>
        </p:nvSpPr>
        <p:spPr>
          <a:xfrm>
            <a:off x="103366" y="2578626"/>
            <a:ext cx="2081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57140"/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EXEMPLO DE PLANO DE AÇÃO</a:t>
            </a:r>
          </a:p>
          <a:p>
            <a:pPr algn="just" defTabSz="457140"/>
            <a:endParaRPr lang="pt-BR" sz="200" b="1" dirty="0">
              <a:solidFill>
                <a:prstClr val="black">
                  <a:lumMod val="75000"/>
                  <a:lumOff val="25000"/>
                </a:prstClr>
              </a:solidFill>
              <a:latin typeface="Tw Cen MT" panose="020B0602020104020603" pitchFamily="34" charset="0"/>
              <a:cs typeface="Segoe UI" panose="020B0502040204020203" pitchFamily="34" charset="0"/>
            </a:endParaRPr>
          </a:p>
          <a:p>
            <a:pPr algn="just" defTabSz="457140"/>
            <a:r>
              <a:rPr lang="pt-BR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DEFINIR MECANISMOS PARA OS  ENFERMEIRO CONTROLAR A MOVIMENTAÇÃO DOS ENXOVAIS</a:t>
            </a:r>
          </a:p>
        </p:txBody>
      </p:sp>
      <p:grpSp>
        <p:nvGrpSpPr>
          <p:cNvPr id="387" name="Agrupar 386"/>
          <p:cNvGrpSpPr/>
          <p:nvPr/>
        </p:nvGrpSpPr>
        <p:grpSpPr>
          <a:xfrm>
            <a:off x="3327318" y="2318981"/>
            <a:ext cx="1425755" cy="781303"/>
            <a:chOff x="6870509" y="5802201"/>
            <a:chExt cx="1568331" cy="859433"/>
          </a:xfrm>
        </p:grpSpPr>
        <p:grpSp>
          <p:nvGrpSpPr>
            <p:cNvPr id="388" name="Agrupar 387"/>
            <p:cNvGrpSpPr/>
            <p:nvPr/>
          </p:nvGrpSpPr>
          <p:grpSpPr>
            <a:xfrm>
              <a:off x="7045781" y="5802201"/>
              <a:ext cx="1048270" cy="504077"/>
              <a:chOff x="6678354" y="5686582"/>
              <a:chExt cx="1048270" cy="504077"/>
            </a:xfrm>
          </p:grpSpPr>
          <p:grpSp>
            <p:nvGrpSpPr>
              <p:cNvPr id="390" name="Agrupar 389"/>
              <p:cNvGrpSpPr/>
              <p:nvPr/>
            </p:nvGrpSpPr>
            <p:grpSpPr>
              <a:xfrm>
                <a:off x="6678354" y="5953621"/>
                <a:ext cx="1048270" cy="233923"/>
                <a:chOff x="5418373" y="4513633"/>
                <a:chExt cx="1048270" cy="233923"/>
              </a:xfrm>
            </p:grpSpPr>
            <p:pic>
              <p:nvPicPr>
                <p:cNvPr id="395" name="Imagem 394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96" name="Imagem 395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32720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97" name="Imagem 396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18373" y="4513633"/>
                  <a:ext cx="233923" cy="233923"/>
                </a:xfrm>
                <a:prstGeom prst="rect">
                  <a:avLst/>
                </a:prstGeom>
              </p:spPr>
            </p:pic>
          </p:grpSp>
          <p:grpSp>
            <p:nvGrpSpPr>
              <p:cNvPr id="391" name="Agrupar 390"/>
              <p:cNvGrpSpPr/>
              <p:nvPr/>
            </p:nvGrpSpPr>
            <p:grpSpPr>
              <a:xfrm>
                <a:off x="6953846" y="5686582"/>
                <a:ext cx="505372" cy="233923"/>
                <a:chOff x="5689822" y="4513633"/>
                <a:chExt cx="505372" cy="233923"/>
              </a:xfrm>
            </p:grpSpPr>
            <p:pic>
              <p:nvPicPr>
                <p:cNvPr id="393" name="Imagem 392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9822" y="4513633"/>
                  <a:ext cx="233923" cy="233923"/>
                </a:xfrm>
                <a:prstGeom prst="rect">
                  <a:avLst/>
                </a:prstGeom>
              </p:spPr>
            </p:pic>
            <p:pic>
              <p:nvPicPr>
                <p:cNvPr id="394" name="Imagem 393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66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61271" y="4513633"/>
                  <a:ext cx="233923" cy="233923"/>
                </a:xfrm>
                <a:prstGeom prst="rect">
                  <a:avLst/>
                </a:prstGeom>
              </p:spPr>
            </p:pic>
          </p:grpSp>
          <p:pic>
            <p:nvPicPr>
              <p:cNvPr id="392" name="Imagem 391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3848" y="5956736"/>
                <a:ext cx="233923" cy="233923"/>
              </a:xfrm>
              <a:prstGeom prst="rect">
                <a:avLst/>
              </a:prstGeom>
            </p:spPr>
          </p:pic>
        </p:grpSp>
        <p:sp>
          <p:nvSpPr>
            <p:cNvPr id="389" name="TextBox 3"/>
            <p:cNvSpPr txBox="1"/>
            <p:nvPr/>
          </p:nvSpPr>
          <p:spPr>
            <a:xfrm>
              <a:off x="6870509" y="6407719"/>
              <a:ext cx="1568331" cy="2539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1074907"/>
              <a:r>
                <a:rPr lang="pt-BR" sz="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TAXA DE EVASÃO</a:t>
              </a:r>
              <a:r>
                <a:rPr lang="pt-BR" sz="9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w Cen MT" panose="020B0602020104020603" pitchFamily="34" charset="0"/>
                  <a:cs typeface="Cordia New" panose="020B0304020202020204" pitchFamily="34" charset="-34"/>
                </a:rPr>
                <a:t>: 4%</a:t>
              </a:r>
              <a:endParaRPr lang="pt-BR" sz="9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endParaRPr>
            </a:p>
          </p:txBody>
        </p:sp>
      </p:grpSp>
      <p:grpSp>
        <p:nvGrpSpPr>
          <p:cNvPr id="398" name="Agrupar 397"/>
          <p:cNvGrpSpPr/>
          <p:nvPr/>
        </p:nvGrpSpPr>
        <p:grpSpPr>
          <a:xfrm>
            <a:off x="3635896" y="1575929"/>
            <a:ext cx="2782435" cy="561715"/>
            <a:chOff x="6964965" y="4815471"/>
            <a:chExt cx="2782435" cy="561715"/>
          </a:xfrm>
        </p:grpSpPr>
        <p:pic>
          <p:nvPicPr>
            <p:cNvPr id="399" name="Imagem 398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rgbClr val="70AD4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4965" y="4908953"/>
              <a:ext cx="353145" cy="353145"/>
            </a:xfrm>
            <a:prstGeom prst="rect">
              <a:avLst/>
            </a:prstGeom>
          </p:spPr>
        </p:pic>
        <p:sp>
          <p:nvSpPr>
            <p:cNvPr id="400" name="TextBox 3"/>
            <p:cNvSpPr txBox="1"/>
            <p:nvPr/>
          </p:nvSpPr>
          <p:spPr>
            <a:xfrm>
              <a:off x="7287578" y="5038632"/>
              <a:ext cx="24598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REDUÇÃO DE 11%</a:t>
              </a:r>
            </a:p>
            <a:p>
              <a:pPr marL="0" marR="0" lvl="0" indent="0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(PARA </a:t>
              </a: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5 HUS </a:t>
              </a:r>
              <a:r>
                <a:rPr kumimoji="0" lang="pt-BR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EM MÉDIA)</a:t>
              </a:r>
            </a:p>
          </p:txBody>
        </p:sp>
        <p:sp>
          <p:nvSpPr>
            <p:cNvPr id="401" name="TextBox 3"/>
            <p:cNvSpPr txBox="1"/>
            <p:nvPr/>
          </p:nvSpPr>
          <p:spPr>
            <a:xfrm>
              <a:off x="7271402" y="4815471"/>
              <a:ext cx="154168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R$ </a:t>
              </a: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1,65</a:t>
              </a:r>
              <a:r>
                <a:rPr kumimoji="0" lang="pt-BR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 MILHÕES </a:t>
              </a:r>
              <a:r>
                <a:rPr kumimoji="0" lang="pt-BR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/ ANO</a:t>
              </a:r>
              <a:endParaRPr kumimoji="0" lang="pt-BR" sz="1050" b="1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cs typeface="Cordia New" panose="020B0304020202020204" pitchFamily="34" charset="-34"/>
              </a:endParaRPr>
            </a:p>
          </p:txBody>
        </p:sp>
      </p:grpSp>
      <p:sp>
        <p:nvSpPr>
          <p:cNvPr id="402" name="Seta para a Direita 384"/>
          <p:cNvSpPr/>
          <p:nvPr/>
        </p:nvSpPr>
        <p:spPr>
          <a:xfrm rot="5400000">
            <a:off x="3149539" y="1833604"/>
            <a:ext cx="757141" cy="262675"/>
          </a:xfrm>
          <a:prstGeom prst="rightArrow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0749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100" b="0" i="0" u="none" strike="noStrike" kern="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03" name="Agrupar 402"/>
          <p:cNvGrpSpPr/>
          <p:nvPr/>
        </p:nvGrpSpPr>
        <p:grpSpPr>
          <a:xfrm>
            <a:off x="105841" y="1707776"/>
            <a:ext cx="916266" cy="791999"/>
            <a:chOff x="2920909" y="4752260"/>
            <a:chExt cx="1219550" cy="1054152"/>
          </a:xfrm>
        </p:grpSpPr>
        <p:pic>
          <p:nvPicPr>
            <p:cNvPr id="404" name="Imagem 403"/>
            <p:cNvPicPr>
              <a:picLocks noChangeAspect="1"/>
            </p:cNvPicPr>
            <p:nvPr/>
          </p:nvPicPr>
          <p:blipFill>
            <a:blip r:embed="rId12" cstate="print">
              <a:duotone>
                <a:prstClr val="black"/>
                <a:sysClr val="windowText" lastClr="000000">
                  <a:lumMod val="65000"/>
                  <a:lumOff val="35000"/>
                  <a:tint val="45000"/>
                  <a:satMod val="400000"/>
                </a:sysClr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9877" y="4752260"/>
              <a:ext cx="606736" cy="606736"/>
            </a:xfrm>
            <a:prstGeom prst="rect">
              <a:avLst/>
            </a:prstGeom>
          </p:spPr>
        </p:pic>
        <p:sp>
          <p:nvSpPr>
            <p:cNvPr id="405" name="TextBox 3"/>
            <p:cNvSpPr txBox="1"/>
            <p:nvPr/>
          </p:nvSpPr>
          <p:spPr>
            <a:xfrm>
              <a:off x="2920909" y="5355796"/>
              <a:ext cx="1219550" cy="4506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TRANSPORTE DE AMBULÂNCIA</a:t>
              </a:r>
            </a:p>
          </p:txBody>
        </p:sp>
      </p:grpSp>
      <p:grpSp>
        <p:nvGrpSpPr>
          <p:cNvPr id="406" name="Agrupar 405"/>
          <p:cNvGrpSpPr/>
          <p:nvPr/>
        </p:nvGrpSpPr>
        <p:grpSpPr>
          <a:xfrm>
            <a:off x="193081" y="1344295"/>
            <a:ext cx="1690992" cy="298886"/>
            <a:chOff x="3161675" y="4565802"/>
            <a:chExt cx="1690992" cy="298886"/>
          </a:xfrm>
        </p:grpSpPr>
        <p:sp>
          <p:nvSpPr>
            <p:cNvPr id="407" name="Retângulo 406"/>
            <p:cNvSpPr/>
            <p:nvPr/>
          </p:nvSpPr>
          <p:spPr>
            <a:xfrm>
              <a:off x="3162759" y="4565802"/>
              <a:ext cx="287990" cy="288595"/>
            </a:xfrm>
            <a:prstGeom prst="rect">
              <a:avLst/>
            </a:prstGeom>
            <a:solidFill>
              <a:srgbClr val="97BF29"/>
            </a:solidFill>
            <a:ln w="12700" cap="flat" cmpd="sng" algn="ctr">
              <a:solidFill>
                <a:srgbClr val="97BF2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408" name="Conector reto 407"/>
            <p:cNvCxnSpPr/>
            <p:nvPr/>
          </p:nvCxnSpPr>
          <p:spPr>
            <a:xfrm flipV="1">
              <a:off x="3161675" y="4864688"/>
              <a:ext cx="1690992" cy="0"/>
            </a:xfrm>
            <a:prstGeom prst="line">
              <a:avLst/>
            </a:prstGeom>
            <a:noFill/>
            <a:ln w="6350" cap="flat" cmpd="sng" algn="ctr">
              <a:solidFill>
                <a:srgbClr val="97BF29"/>
              </a:solidFill>
              <a:prstDash val="solid"/>
              <a:miter lim="800000"/>
            </a:ln>
            <a:effectLst/>
          </p:spPr>
        </p:cxnSp>
      </p:grpSp>
      <p:cxnSp>
        <p:nvCxnSpPr>
          <p:cNvPr id="409" name="Conector reto 408"/>
          <p:cNvCxnSpPr/>
          <p:nvPr/>
        </p:nvCxnSpPr>
        <p:spPr>
          <a:xfrm flipV="1">
            <a:off x="173063" y="2539925"/>
            <a:ext cx="1690992" cy="0"/>
          </a:xfrm>
          <a:prstGeom prst="line">
            <a:avLst/>
          </a:prstGeom>
          <a:noFill/>
          <a:ln w="6350" cap="flat" cmpd="sng" algn="ctr">
            <a:solidFill>
              <a:srgbClr val="97BF29"/>
            </a:solidFill>
            <a:prstDash val="solid"/>
            <a:miter lim="800000"/>
          </a:ln>
          <a:effectLst/>
        </p:spPr>
      </p:cxnSp>
      <p:grpSp>
        <p:nvGrpSpPr>
          <p:cNvPr id="410" name="Agrupar 409"/>
          <p:cNvGrpSpPr/>
          <p:nvPr/>
        </p:nvGrpSpPr>
        <p:grpSpPr>
          <a:xfrm>
            <a:off x="880080" y="1772019"/>
            <a:ext cx="1032899" cy="718847"/>
            <a:chOff x="3754897" y="5270195"/>
            <a:chExt cx="1032899" cy="718847"/>
          </a:xfrm>
        </p:grpSpPr>
        <p:sp>
          <p:nvSpPr>
            <p:cNvPr id="411" name="TextBox 3"/>
            <p:cNvSpPr txBox="1"/>
            <p:nvPr/>
          </p:nvSpPr>
          <p:spPr>
            <a:xfrm>
              <a:off x="3754897" y="5650488"/>
              <a:ext cx="10328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LAVANDERIA E ENXOVAL</a:t>
              </a:r>
            </a:p>
          </p:txBody>
        </p:sp>
        <p:pic>
          <p:nvPicPr>
            <p:cNvPr id="412" name="Imagem 411"/>
            <p:cNvPicPr>
              <a:picLocks noChangeAspect="1"/>
            </p:cNvPicPr>
            <p:nvPr/>
          </p:nvPicPr>
          <p:blipFill>
            <a:blip r:embed="rId14" cstate="print">
              <a:duotone>
                <a:prstClr val="black"/>
                <a:sysClr val="windowText" lastClr="000000">
                  <a:lumMod val="65000"/>
                  <a:lumOff val="35000"/>
                  <a:tint val="45000"/>
                  <a:satMod val="400000"/>
                </a:sysClr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0767" y="5270195"/>
              <a:ext cx="360047" cy="360047"/>
            </a:xfrm>
            <a:prstGeom prst="rect">
              <a:avLst/>
            </a:prstGeom>
          </p:spPr>
        </p:pic>
      </p:grpSp>
      <p:sp>
        <p:nvSpPr>
          <p:cNvPr id="413" name="CaixaDeTexto 31"/>
          <p:cNvSpPr txBox="1"/>
          <p:nvPr/>
        </p:nvSpPr>
        <p:spPr>
          <a:xfrm>
            <a:off x="488574" y="1368101"/>
            <a:ext cx="4742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40"/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PROCESSOS</a:t>
            </a:r>
            <a:endParaRPr lang="pt-BR" sz="900" dirty="0">
              <a:solidFill>
                <a:prstClr val="black">
                  <a:lumMod val="65000"/>
                  <a:lumOff val="35000"/>
                </a:prstClr>
              </a:solidFill>
              <a:latin typeface="Tw Cen MT" panose="020B0602020104020603" pitchFamily="34" charset="0"/>
              <a:cs typeface="Segoe UI" panose="020B0502040204020203" pitchFamily="34" charset="0"/>
            </a:endParaRPr>
          </a:p>
        </p:txBody>
      </p:sp>
      <p:cxnSp>
        <p:nvCxnSpPr>
          <p:cNvPr id="414" name="Conector de Seta Reta 29"/>
          <p:cNvCxnSpPr>
            <a:endCxn id="164" idx="1"/>
          </p:cNvCxnSpPr>
          <p:nvPr/>
        </p:nvCxnSpPr>
        <p:spPr>
          <a:xfrm rot="16200000" flipH="1">
            <a:off x="4367814" y="2230696"/>
            <a:ext cx="662448" cy="418092"/>
          </a:xfrm>
          <a:prstGeom prst="bentConnector2">
            <a:avLst/>
          </a:prstGeom>
          <a:noFill/>
          <a:ln w="635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415" name="TextBox 3"/>
          <p:cNvSpPr txBox="1"/>
          <p:nvPr/>
        </p:nvSpPr>
        <p:spPr>
          <a:xfrm>
            <a:off x="4442528" y="2433612"/>
            <a:ext cx="5510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PARA </a:t>
            </a:r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39</a:t>
            </a:r>
            <a:r>
              <a:rPr lang="pt-BR" sz="800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 HUS</a:t>
            </a:r>
          </a:p>
        </p:txBody>
      </p:sp>
      <p:sp>
        <p:nvSpPr>
          <p:cNvPr id="454" name="Retângulo 453"/>
          <p:cNvSpPr/>
          <p:nvPr/>
        </p:nvSpPr>
        <p:spPr>
          <a:xfrm>
            <a:off x="6690570" y="1255744"/>
            <a:ext cx="2143816" cy="4911177"/>
          </a:xfrm>
          <a:prstGeom prst="rect">
            <a:avLst/>
          </a:prstGeom>
          <a:solidFill>
            <a:srgbClr val="F7F7F7"/>
          </a:solidFill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07490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9" name="CaixaDeTexto 458"/>
          <p:cNvSpPr txBox="1"/>
          <p:nvPr/>
        </p:nvSpPr>
        <p:spPr>
          <a:xfrm>
            <a:off x="6981146" y="5080571"/>
            <a:ext cx="477237" cy="385897"/>
          </a:xfrm>
          <a:prstGeom prst="rect">
            <a:avLst/>
          </a:prstGeom>
          <a:noFill/>
          <a:ln>
            <a:noFill/>
          </a:ln>
        </p:spPr>
        <p:txBody>
          <a:bodyPr wrap="square" lIns="28021" tIns="14010" rIns="28021" bIns="14010" rtlCol="0" anchor="ctr">
            <a:noAutofit/>
          </a:bodyPr>
          <a:lstStyle/>
          <a:p>
            <a:pPr marL="80268" marR="0" lvl="0" indent="0" defTabSz="28020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460" name="TextBox 3"/>
          <p:cNvSpPr txBox="1"/>
          <p:nvPr/>
        </p:nvSpPr>
        <p:spPr>
          <a:xfrm>
            <a:off x="7972918" y="2053981"/>
            <a:ext cx="84581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R$ 191.000</a:t>
            </a:r>
          </a:p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R$ 400.000</a:t>
            </a:r>
          </a:p>
        </p:txBody>
      </p:sp>
      <p:sp>
        <p:nvSpPr>
          <p:cNvPr id="461" name="TextBox 3"/>
          <p:cNvSpPr txBox="1"/>
          <p:nvPr/>
        </p:nvSpPr>
        <p:spPr>
          <a:xfrm>
            <a:off x="6646484" y="2486820"/>
            <a:ext cx="94252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defTabSz="1074907"/>
            <a:r>
              <a:rPr lang="pt-BR" sz="900" b="1" dirty="0">
                <a:solidFill>
                  <a:srgbClr val="FFC000">
                    <a:lumMod val="75000"/>
                  </a:srgbClr>
                </a:solidFill>
                <a:cs typeface="Cordia New" panose="020B0304020202020204" pitchFamily="34" charset="-34"/>
              </a:rPr>
              <a:t>LOGÍSTICA</a:t>
            </a:r>
          </a:p>
        </p:txBody>
      </p:sp>
      <p:sp>
        <p:nvSpPr>
          <p:cNvPr id="462" name="TextBox 3"/>
          <p:cNvSpPr txBox="1"/>
          <p:nvPr/>
        </p:nvSpPr>
        <p:spPr>
          <a:xfrm>
            <a:off x="6646484" y="2053981"/>
            <a:ext cx="25993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CONSTRUÇÃO </a:t>
            </a:r>
          </a:p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IMPLANTAÇÃO</a:t>
            </a:r>
          </a:p>
        </p:txBody>
      </p:sp>
      <p:sp>
        <p:nvSpPr>
          <p:cNvPr id="463" name="TextBox 3"/>
          <p:cNvSpPr txBox="1"/>
          <p:nvPr/>
        </p:nvSpPr>
        <p:spPr>
          <a:xfrm>
            <a:off x="7995975" y="2645255"/>
            <a:ext cx="8227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R$ 60.000</a:t>
            </a:r>
          </a:p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R$ 32.000</a:t>
            </a:r>
          </a:p>
        </p:txBody>
      </p:sp>
      <p:sp>
        <p:nvSpPr>
          <p:cNvPr id="464" name="TextBox 3"/>
          <p:cNvSpPr txBox="1"/>
          <p:nvPr/>
        </p:nvSpPr>
        <p:spPr>
          <a:xfrm>
            <a:off x="6646484" y="1859487"/>
            <a:ext cx="154310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900" b="1" dirty="0">
                <a:solidFill>
                  <a:srgbClr val="FFC000">
                    <a:lumMod val="75000"/>
                  </a:srgbClr>
                </a:solidFill>
                <a:cs typeface="Cordia New" panose="020B0304020202020204" pitchFamily="34" charset="-34"/>
              </a:rPr>
              <a:t>CONSULTORIA</a:t>
            </a:r>
          </a:p>
        </p:txBody>
      </p:sp>
      <p:sp>
        <p:nvSpPr>
          <p:cNvPr id="465" name="TextBox 3"/>
          <p:cNvSpPr txBox="1"/>
          <p:nvPr/>
        </p:nvSpPr>
        <p:spPr>
          <a:xfrm>
            <a:off x="6646484" y="2645255"/>
            <a:ext cx="9425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DIÁRIAS</a:t>
            </a:r>
          </a:p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PASSAGENS</a:t>
            </a:r>
          </a:p>
        </p:txBody>
      </p:sp>
      <p:sp>
        <p:nvSpPr>
          <p:cNvPr id="466" name="TextBox 3"/>
          <p:cNvSpPr txBox="1"/>
          <p:nvPr/>
        </p:nvSpPr>
        <p:spPr>
          <a:xfrm>
            <a:off x="6646484" y="3575603"/>
            <a:ext cx="1499644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defTabSz="1074907"/>
            <a:r>
              <a:rPr lang="pt-BR" sz="900" b="1" dirty="0">
                <a:solidFill>
                  <a:srgbClr val="70AD47">
                    <a:lumMod val="75000"/>
                  </a:srgbClr>
                </a:solidFill>
                <a:cs typeface="Cordia New" panose="020B0304020202020204" pitchFamily="34" charset="-34"/>
              </a:rPr>
              <a:t>REDUÇÃO DE CUSTOS</a:t>
            </a:r>
          </a:p>
        </p:txBody>
      </p:sp>
      <p:sp>
        <p:nvSpPr>
          <p:cNvPr id="467" name="TextBox 3"/>
          <p:cNvSpPr txBox="1"/>
          <p:nvPr/>
        </p:nvSpPr>
        <p:spPr>
          <a:xfrm>
            <a:off x="6646484" y="3756901"/>
            <a:ext cx="9425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AÇÃO 1</a:t>
            </a:r>
          </a:p>
          <a:p>
            <a:pPr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AÇÃO 2</a:t>
            </a:r>
          </a:p>
        </p:txBody>
      </p:sp>
      <p:sp>
        <p:nvSpPr>
          <p:cNvPr id="468" name="TextBox 3"/>
          <p:cNvSpPr txBox="1"/>
          <p:nvPr/>
        </p:nvSpPr>
        <p:spPr>
          <a:xfrm>
            <a:off x="7971953" y="3817347"/>
            <a:ext cx="8467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R$ 1.655.461</a:t>
            </a:r>
          </a:p>
          <a:p>
            <a:pPr algn="r" defTabSz="1074907"/>
            <a:r>
              <a:rPr lang="pt-BR" sz="9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R$ 4.406.089</a:t>
            </a:r>
          </a:p>
        </p:txBody>
      </p:sp>
      <p:grpSp>
        <p:nvGrpSpPr>
          <p:cNvPr id="469" name="Agrupar 468"/>
          <p:cNvGrpSpPr/>
          <p:nvPr/>
        </p:nvGrpSpPr>
        <p:grpSpPr>
          <a:xfrm>
            <a:off x="6735463" y="5748336"/>
            <a:ext cx="2424125" cy="317655"/>
            <a:chOff x="10584039" y="7291142"/>
            <a:chExt cx="2424125" cy="317655"/>
          </a:xfrm>
        </p:grpSpPr>
        <p:sp>
          <p:nvSpPr>
            <p:cNvPr id="470" name="CaixaDeTexto 469"/>
            <p:cNvSpPr txBox="1"/>
            <p:nvPr/>
          </p:nvSpPr>
          <p:spPr>
            <a:xfrm>
              <a:off x="10699092" y="7488032"/>
              <a:ext cx="1169147" cy="1207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28021" tIns="14010" rIns="28021" bIns="14010" rtlCol="0" anchor="ctr">
              <a:noAutofit/>
            </a:bodyPr>
            <a:lstStyle/>
            <a:p>
              <a:pPr marL="80268" marR="0" lvl="0" indent="0" defTabSz="2802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R$ 0,68</a:t>
              </a:r>
              <a:r>
                <a:rPr kumimoji="0" lang="pt-BR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MILHÕES</a:t>
              </a:r>
              <a:endParaRPr kumimoji="0" lang="pt-BR" sz="9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</p:txBody>
        </p:sp>
        <p:grpSp>
          <p:nvGrpSpPr>
            <p:cNvPr id="471" name="Agrupar 470"/>
            <p:cNvGrpSpPr/>
            <p:nvPr/>
          </p:nvGrpSpPr>
          <p:grpSpPr>
            <a:xfrm>
              <a:off x="10584039" y="7297445"/>
              <a:ext cx="1368000" cy="301438"/>
              <a:chOff x="10658099" y="7599495"/>
              <a:chExt cx="1368000" cy="301438"/>
            </a:xfrm>
          </p:grpSpPr>
          <p:sp>
            <p:nvSpPr>
              <p:cNvPr id="473" name="Retângulo 472"/>
              <p:cNvSpPr/>
              <p:nvPr/>
            </p:nvSpPr>
            <p:spPr>
              <a:xfrm>
                <a:off x="10658099" y="7599495"/>
                <a:ext cx="1368000" cy="140790"/>
              </a:xfrm>
              <a:prstGeom prst="rect">
                <a:avLst/>
              </a:prstGeom>
              <a:solidFill>
                <a:srgbClr val="70AD47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4" name="Retângulo 473"/>
              <p:cNvSpPr/>
              <p:nvPr/>
            </p:nvSpPr>
            <p:spPr>
              <a:xfrm>
                <a:off x="10658099" y="7760533"/>
                <a:ext cx="180000" cy="140400"/>
              </a:xfrm>
              <a:prstGeom prst="rect">
                <a:avLst/>
              </a:prstGeom>
              <a:solidFill>
                <a:srgbClr val="FFC000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72" name="CaixaDeTexto 471"/>
            <p:cNvSpPr txBox="1"/>
            <p:nvPr/>
          </p:nvSpPr>
          <p:spPr>
            <a:xfrm>
              <a:off x="11883591" y="7291142"/>
              <a:ext cx="1124573" cy="1517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28021" tIns="14010" rIns="28021" bIns="14010" rtlCol="0" anchor="ctr">
              <a:noAutofit/>
            </a:bodyPr>
            <a:lstStyle/>
            <a:p>
              <a:pPr marL="80268" marR="0" lvl="0" indent="0" defTabSz="2802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R$ 6,06</a:t>
              </a:r>
              <a:r>
                <a:rPr kumimoji="0" lang="pt-BR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MILHÕES</a:t>
              </a:r>
              <a:endParaRPr kumimoji="0" lang="pt-BR" sz="9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5" name="Agrupar 474"/>
          <p:cNvGrpSpPr/>
          <p:nvPr/>
        </p:nvGrpSpPr>
        <p:grpSpPr>
          <a:xfrm>
            <a:off x="7428008" y="4350189"/>
            <a:ext cx="1182357" cy="1182357"/>
            <a:chOff x="13060298" y="7755199"/>
            <a:chExt cx="1300593" cy="1300593"/>
          </a:xfrm>
        </p:grpSpPr>
        <p:pic>
          <p:nvPicPr>
            <p:cNvPr id="476" name="Imagem 475"/>
            <p:cNvPicPr>
              <a:picLocks noChangeAspect="1"/>
            </p:cNvPicPr>
            <p:nvPr/>
          </p:nvPicPr>
          <p:blipFill>
            <a:blip r:embed="rId16">
              <a:duotone>
                <a:prstClr val="black"/>
                <a:srgbClr val="A5A5A5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60298" y="7755199"/>
              <a:ext cx="1300593" cy="1300593"/>
            </a:xfrm>
            <a:prstGeom prst="rect">
              <a:avLst/>
            </a:prstGeom>
          </p:spPr>
        </p:pic>
        <p:sp>
          <p:nvSpPr>
            <p:cNvPr id="477" name="TextBox 3"/>
            <p:cNvSpPr txBox="1"/>
            <p:nvPr/>
          </p:nvSpPr>
          <p:spPr>
            <a:xfrm>
              <a:off x="13483652" y="7907550"/>
              <a:ext cx="501153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ROI </a:t>
              </a:r>
            </a:p>
          </p:txBody>
        </p:sp>
        <p:sp>
          <p:nvSpPr>
            <p:cNvPr id="478" name="TextBox 3"/>
            <p:cNvSpPr txBox="1"/>
            <p:nvPr/>
          </p:nvSpPr>
          <p:spPr>
            <a:xfrm>
              <a:off x="13334950" y="8087923"/>
              <a:ext cx="798555" cy="507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just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Cordia New" panose="020B0304020202020204" pitchFamily="34" charset="-34"/>
                </a:rPr>
                <a:t>8,87</a:t>
              </a:r>
              <a:endParaRPr kumimoji="0" lang="pt-BR" sz="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Cordia New" panose="020B0304020202020204" pitchFamily="34" charset="-34"/>
              </a:endParaRPr>
            </a:p>
          </p:txBody>
        </p:sp>
        <p:cxnSp>
          <p:nvCxnSpPr>
            <p:cNvPr id="479" name="Conector reto 478"/>
            <p:cNvCxnSpPr/>
            <p:nvPr/>
          </p:nvCxnSpPr>
          <p:spPr>
            <a:xfrm>
              <a:off x="13196510" y="8125934"/>
              <a:ext cx="1016960" cy="0"/>
            </a:xfrm>
            <a:prstGeom prst="line">
              <a:avLst/>
            </a:prstGeom>
            <a:noFill/>
            <a:ln w="63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480" name="Conector reto 479"/>
            <p:cNvCxnSpPr/>
            <p:nvPr/>
          </p:nvCxnSpPr>
          <p:spPr>
            <a:xfrm>
              <a:off x="13187411" y="7936834"/>
              <a:ext cx="1016960" cy="0"/>
            </a:xfrm>
            <a:prstGeom prst="line">
              <a:avLst/>
            </a:prstGeom>
            <a:noFill/>
            <a:ln w="63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pic>
        <p:nvPicPr>
          <p:cNvPr id="481" name="Imagem 480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AD47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886455" y="4492593"/>
            <a:ext cx="763470" cy="1155306"/>
          </a:xfrm>
          <a:prstGeom prst="rect">
            <a:avLst/>
          </a:prstGeom>
        </p:spPr>
      </p:pic>
      <p:sp>
        <p:nvSpPr>
          <p:cNvPr id="483" name="TextBox 3"/>
          <p:cNvSpPr txBox="1"/>
          <p:nvPr/>
        </p:nvSpPr>
        <p:spPr>
          <a:xfrm>
            <a:off x="7116060" y="1387178"/>
            <a:ext cx="15522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defTabSz="1074907">
              <a:defRPr sz="900" b="1">
                <a:solidFill>
                  <a:srgbClr val="FFC000">
                    <a:lumMod val="75000"/>
                  </a:srgbClr>
                </a:solidFill>
                <a:cs typeface="Cordia New" panose="020B0304020202020204" pitchFamily="34" charset="-34"/>
              </a:defRPr>
            </a:lvl1pPr>
          </a:lstStyle>
          <a:p>
            <a:r>
              <a:rPr lang="pt-BR" sz="1200" dirty="0"/>
              <a:t>INVESTIMENTOS</a:t>
            </a:r>
          </a:p>
        </p:txBody>
      </p:sp>
      <p:sp>
        <p:nvSpPr>
          <p:cNvPr id="485" name="TextBox 3"/>
          <p:cNvSpPr txBox="1"/>
          <p:nvPr/>
        </p:nvSpPr>
        <p:spPr>
          <a:xfrm>
            <a:off x="7326222" y="3200874"/>
            <a:ext cx="15522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just" defTabSz="1074907">
              <a:defRPr sz="900" b="1">
                <a:solidFill>
                  <a:srgbClr val="70AD47">
                    <a:lumMod val="75000"/>
                  </a:srgbClr>
                </a:solidFill>
                <a:cs typeface="Cordia New" panose="020B0304020202020204" pitchFamily="34" charset="-34"/>
              </a:defRPr>
            </a:lvl1pPr>
          </a:lstStyle>
          <a:p>
            <a:r>
              <a:rPr lang="pt-BR" sz="1200" dirty="0"/>
              <a:t>RETORNO</a:t>
            </a:r>
          </a:p>
        </p:txBody>
      </p:sp>
      <p:cxnSp>
        <p:nvCxnSpPr>
          <p:cNvPr id="488" name="Conector reto 487"/>
          <p:cNvCxnSpPr/>
          <p:nvPr/>
        </p:nvCxnSpPr>
        <p:spPr>
          <a:xfrm flipV="1">
            <a:off x="6762053" y="3443797"/>
            <a:ext cx="1994457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489" name="Conector reto 488"/>
          <p:cNvCxnSpPr/>
          <p:nvPr/>
        </p:nvCxnSpPr>
        <p:spPr>
          <a:xfrm flipV="1">
            <a:off x="6762053" y="1663360"/>
            <a:ext cx="1994457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sp>
        <p:nvSpPr>
          <p:cNvPr id="490" name="TextBox 3"/>
          <p:cNvSpPr txBox="1"/>
          <p:nvPr/>
        </p:nvSpPr>
        <p:spPr>
          <a:xfrm>
            <a:off x="6646484" y="2320238"/>
            <a:ext cx="25993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6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*(5 HUS / 5 MESES)</a:t>
            </a:r>
          </a:p>
        </p:txBody>
      </p:sp>
      <p:sp>
        <p:nvSpPr>
          <p:cNvPr id="491" name="TextBox 3"/>
          <p:cNvSpPr txBox="1"/>
          <p:nvPr/>
        </p:nvSpPr>
        <p:spPr>
          <a:xfrm>
            <a:off x="6653208" y="2916261"/>
            <a:ext cx="25993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74907"/>
            <a:r>
              <a:rPr lang="pt-BR" sz="600" dirty="0">
                <a:solidFill>
                  <a:prstClr val="black">
                    <a:lumMod val="65000"/>
                    <a:lumOff val="35000"/>
                  </a:prstClr>
                </a:solidFill>
                <a:cs typeface="Cordia New" panose="020B0304020202020204" pitchFamily="34" charset="-34"/>
              </a:rPr>
              <a:t>*(2 ANALISTAS)</a:t>
            </a:r>
          </a:p>
        </p:txBody>
      </p:sp>
      <p:sp>
        <p:nvSpPr>
          <p:cNvPr id="492" name="CaixaDeTexto 31"/>
          <p:cNvSpPr txBox="1"/>
          <p:nvPr/>
        </p:nvSpPr>
        <p:spPr>
          <a:xfrm>
            <a:off x="477334" y="3598712"/>
            <a:ext cx="4742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40"/>
            <a:r>
              <a:rPr lang="pt-BR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cs typeface="Segoe UI" panose="020B0502040204020203" pitchFamily="34" charset="0"/>
              </a:rPr>
              <a:t>PROCESSOS</a:t>
            </a:r>
            <a:endParaRPr lang="pt-BR" sz="900" dirty="0">
              <a:solidFill>
                <a:prstClr val="black">
                  <a:lumMod val="65000"/>
                  <a:lumOff val="35000"/>
                </a:prstClr>
              </a:solidFill>
              <a:latin typeface="Tw Cen MT" panose="020B0602020104020603" pitchFamily="34" charset="0"/>
              <a:cs typeface="Segoe UI" panose="020B0502040204020203" pitchFamily="34" charset="0"/>
            </a:endParaRPr>
          </a:p>
        </p:txBody>
      </p:sp>
      <p:grpSp>
        <p:nvGrpSpPr>
          <p:cNvPr id="161" name="Agrupar 160"/>
          <p:cNvGrpSpPr/>
          <p:nvPr/>
        </p:nvGrpSpPr>
        <p:grpSpPr>
          <a:xfrm>
            <a:off x="4908084" y="2435786"/>
            <a:ext cx="2809573" cy="670359"/>
            <a:chOff x="8473713" y="5645698"/>
            <a:chExt cx="2809573" cy="670359"/>
          </a:xfrm>
        </p:grpSpPr>
        <p:grpSp>
          <p:nvGrpSpPr>
            <p:cNvPr id="162" name="Agrupar 161"/>
            <p:cNvGrpSpPr/>
            <p:nvPr/>
          </p:nvGrpSpPr>
          <p:grpSpPr>
            <a:xfrm>
              <a:off x="8473713" y="5645698"/>
              <a:ext cx="1647400" cy="670359"/>
              <a:chOff x="8473713" y="5645698"/>
              <a:chExt cx="1647400" cy="670359"/>
            </a:xfrm>
          </p:grpSpPr>
          <p:sp>
            <p:nvSpPr>
              <p:cNvPr id="164" name="Retângulo 163"/>
              <p:cNvSpPr/>
              <p:nvPr/>
            </p:nvSpPr>
            <p:spPr>
              <a:xfrm>
                <a:off x="8473713" y="5645698"/>
                <a:ext cx="1608290" cy="670359"/>
              </a:xfrm>
              <a:prstGeom prst="rect">
                <a:avLst/>
              </a:prstGeom>
              <a:solidFill>
                <a:srgbClr val="FFFF89"/>
              </a:solid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5" name="TextBox 3"/>
              <p:cNvSpPr txBox="1"/>
              <p:nvPr/>
            </p:nvSpPr>
            <p:spPr>
              <a:xfrm>
                <a:off x="8513672" y="5989904"/>
                <a:ext cx="160744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R$ </a:t>
                </a:r>
                <a:r>
                  <a:rPr kumimoji="0" lang="pt-B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12,91</a:t>
                </a:r>
                <a:r>
                  <a:rPr kumimoji="0" lang="pt-BR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 MILHÕES </a:t>
                </a:r>
                <a:r>
                  <a:rPr kumimoji="0" lang="pt-BR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/ ANO</a:t>
                </a:r>
                <a:endPara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endParaRPr>
              </a:p>
            </p:txBody>
          </p:sp>
          <p:pic>
            <p:nvPicPr>
              <p:cNvPr id="166" name="Imagem 165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rgbClr val="70AD47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56139" y="5678865"/>
                <a:ext cx="321041" cy="321041"/>
              </a:xfrm>
              <a:prstGeom prst="rect">
                <a:avLst/>
              </a:prstGeom>
            </p:spPr>
          </p:pic>
        </p:grpSp>
        <p:sp>
          <p:nvSpPr>
            <p:cNvPr id="163" name="TextBox 3"/>
            <p:cNvSpPr txBox="1"/>
            <p:nvPr/>
          </p:nvSpPr>
          <p:spPr>
            <a:xfrm>
              <a:off x="8823464" y="5801737"/>
              <a:ext cx="245982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ECONOMIA </a:t>
              </a:r>
              <a:endPara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w Cen MT" panose="020B0602020104020603" pitchFamily="34" charset="0"/>
                <a:cs typeface="Cordia New" panose="020B0304020202020204" pitchFamily="34" charset="-34"/>
              </a:endParaRPr>
            </a:p>
          </p:txBody>
        </p:sp>
      </p:grpSp>
      <p:grpSp>
        <p:nvGrpSpPr>
          <p:cNvPr id="176" name="Agrupar 175"/>
          <p:cNvGrpSpPr/>
          <p:nvPr/>
        </p:nvGrpSpPr>
        <p:grpSpPr>
          <a:xfrm>
            <a:off x="5004048" y="5362229"/>
            <a:ext cx="2612667" cy="670359"/>
            <a:chOff x="8473713" y="5645698"/>
            <a:chExt cx="2809573" cy="670359"/>
          </a:xfrm>
        </p:grpSpPr>
        <p:grpSp>
          <p:nvGrpSpPr>
            <p:cNvPr id="177" name="Agrupar 176"/>
            <p:cNvGrpSpPr/>
            <p:nvPr/>
          </p:nvGrpSpPr>
          <p:grpSpPr>
            <a:xfrm>
              <a:off x="8473713" y="5645698"/>
              <a:ext cx="1647400" cy="670359"/>
              <a:chOff x="8473713" y="5645698"/>
              <a:chExt cx="1647400" cy="670359"/>
            </a:xfrm>
          </p:grpSpPr>
          <p:sp>
            <p:nvSpPr>
              <p:cNvPr id="179" name="Retângulo 178"/>
              <p:cNvSpPr/>
              <p:nvPr/>
            </p:nvSpPr>
            <p:spPr>
              <a:xfrm>
                <a:off x="8473713" y="5645698"/>
                <a:ext cx="1608290" cy="670359"/>
              </a:xfrm>
              <a:prstGeom prst="rect">
                <a:avLst/>
              </a:prstGeom>
              <a:solidFill>
                <a:srgbClr val="FFFF89"/>
              </a:solid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1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TextBox 3"/>
              <p:cNvSpPr txBox="1"/>
              <p:nvPr/>
            </p:nvSpPr>
            <p:spPr>
              <a:xfrm>
                <a:off x="8513672" y="5989904"/>
                <a:ext cx="160744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10749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R$ </a:t>
                </a:r>
                <a:r>
                  <a:rPr kumimoji="0" lang="pt-B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34,36</a:t>
                </a:r>
                <a:r>
                  <a:rPr kumimoji="0" lang="pt-BR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 MILHÕES </a:t>
                </a:r>
                <a:r>
                  <a:rPr kumimoji="0" lang="pt-BR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70AD47">
                        <a:lumMod val="75000"/>
                      </a:srgbClr>
                    </a:solidFill>
                    <a:effectLst/>
                    <a:uLnTx/>
                    <a:uFillTx/>
                    <a:cs typeface="Cordia New" panose="020B0304020202020204" pitchFamily="34" charset="-34"/>
                  </a:rPr>
                  <a:t>/ ANO</a:t>
                </a:r>
                <a:endPara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cs typeface="Cordia New" panose="020B0304020202020204" pitchFamily="34" charset="-34"/>
                </a:endParaRPr>
              </a:p>
            </p:txBody>
          </p:sp>
          <p:pic>
            <p:nvPicPr>
              <p:cNvPr id="181" name="Imagem 180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rgbClr val="70AD47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56139" y="5678865"/>
                <a:ext cx="321041" cy="321041"/>
              </a:xfrm>
              <a:prstGeom prst="rect">
                <a:avLst/>
              </a:prstGeom>
            </p:spPr>
          </p:pic>
        </p:grpSp>
        <p:sp>
          <p:nvSpPr>
            <p:cNvPr id="178" name="TextBox 3"/>
            <p:cNvSpPr txBox="1"/>
            <p:nvPr/>
          </p:nvSpPr>
          <p:spPr>
            <a:xfrm>
              <a:off x="8823464" y="5801737"/>
              <a:ext cx="245982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1074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w Cen MT" panose="020B0602020104020603" pitchFamily="34" charset="0"/>
                  <a:cs typeface="Cordia New" panose="020B0304020202020204" pitchFamily="34" charset="-34"/>
                </a:rPr>
                <a:t>ECONOMIA </a:t>
              </a:r>
              <a:endPara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w Cen MT" panose="020B0602020104020603" pitchFamily="34" charset="0"/>
                <a:cs typeface="Cordia New" panose="020B03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4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" y="27384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-19749" y="4762500"/>
            <a:ext cx="9127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Serviço de Apoio à Hotelaria Hospitalar (SAHH)</a:t>
            </a:r>
          </a:p>
        </p:txBody>
      </p:sp>
      <p:sp>
        <p:nvSpPr>
          <p:cNvPr id="6" name="Retângulo 5"/>
          <p:cNvSpPr/>
          <p:nvPr/>
        </p:nvSpPr>
        <p:spPr>
          <a:xfrm>
            <a:off x="-41988" y="3913708"/>
            <a:ext cx="91270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6981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111770"/>
            <a:ext cx="5904656" cy="724942"/>
          </a:xfrm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PRINCIPAL DESAFIO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69018" y="3217987"/>
            <a:ext cx="5351254" cy="1900685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Desenvolver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metodologia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para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maior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qualidade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dos serviços de hotelaria hospitalar sem o aumento dos gastos vigentes ou, de preferência,  com a redução destes.</a:t>
            </a:r>
            <a:endParaRPr lang="pt-BR" sz="14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403648" y="2497908"/>
            <a:ext cx="5832648" cy="216024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3635896" y="2137867"/>
            <a:ext cx="146071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988" y="1988840"/>
            <a:ext cx="1018137" cy="101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" y="27384"/>
            <a:ext cx="9144000" cy="685800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91083" y="3861048"/>
            <a:ext cx="7757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Modelo de Comparação de Cenários Prospectivos de Contratação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espi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64" y="1100622"/>
            <a:ext cx="5719386" cy="571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de cantos arredondados 27"/>
          <p:cNvSpPr/>
          <p:nvPr/>
        </p:nvSpPr>
        <p:spPr>
          <a:xfrm>
            <a:off x="3396980" y="5741960"/>
            <a:ext cx="1432800" cy="5744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 situacional</a:t>
            </a:r>
          </a:p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 HUF</a:t>
            </a: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1243453" y="1943006"/>
            <a:ext cx="2171436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de C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omparação de Cenários Prospectivos de Contratação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1259832" y="4610405"/>
            <a:ext cx="1800000" cy="6037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Caderno de Processos e Práticas</a:t>
            </a:r>
          </a:p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Grupo I</a:t>
            </a:r>
          </a:p>
        </p:txBody>
      </p:sp>
      <p:sp>
        <p:nvSpPr>
          <p:cNvPr id="68" name="Título 1"/>
          <p:cNvSpPr txBox="1">
            <a:spLocks/>
          </p:cNvSpPr>
          <p:nvPr/>
        </p:nvSpPr>
        <p:spPr>
          <a:xfrm>
            <a:off x="3059832" y="255786"/>
            <a:ext cx="5904656" cy="7249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INICIATIVAS COM INTERFACE</a:t>
            </a:r>
          </a:p>
        </p:txBody>
      </p:sp>
      <p:sp>
        <p:nvSpPr>
          <p:cNvPr id="71" name="TextBox 3"/>
          <p:cNvSpPr txBox="1"/>
          <p:nvPr/>
        </p:nvSpPr>
        <p:spPr>
          <a:xfrm>
            <a:off x="4899021" y="5281093"/>
            <a:ext cx="694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97B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2014</a:t>
            </a:r>
          </a:p>
        </p:txBody>
      </p:sp>
      <p:sp>
        <p:nvSpPr>
          <p:cNvPr id="72" name="TextBox 3"/>
          <p:cNvSpPr txBox="1"/>
          <p:nvPr/>
        </p:nvSpPr>
        <p:spPr>
          <a:xfrm>
            <a:off x="3145810" y="4441128"/>
            <a:ext cx="694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97B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2015</a:t>
            </a:r>
          </a:p>
        </p:txBody>
      </p:sp>
      <p:sp>
        <p:nvSpPr>
          <p:cNvPr id="77" name="Retângulo de cantos arredondados 31"/>
          <p:cNvSpPr/>
          <p:nvPr/>
        </p:nvSpPr>
        <p:spPr>
          <a:xfrm>
            <a:off x="5295760" y="5888732"/>
            <a:ext cx="1432800" cy="5548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 de Referência </a:t>
            </a:r>
          </a:p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Bases e Padrões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7236296" y="6205921"/>
            <a:ext cx="1008112" cy="475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3"/>
          <p:cNvSpPr txBox="1"/>
          <p:nvPr/>
        </p:nvSpPr>
        <p:spPr>
          <a:xfrm>
            <a:off x="3598024" y="2097823"/>
            <a:ext cx="1345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97BF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2016/2017</a:t>
            </a:r>
          </a:p>
        </p:txBody>
      </p:sp>
      <p:sp>
        <p:nvSpPr>
          <p:cNvPr id="20" name="Retângulo de cantos arredondados 65"/>
          <p:cNvSpPr/>
          <p:nvPr/>
        </p:nvSpPr>
        <p:spPr>
          <a:xfrm>
            <a:off x="959306" y="3323552"/>
            <a:ext cx="1800000" cy="6037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Caderno de Processos e Práticas</a:t>
            </a:r>
          </a:p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Grupo II</a:t>
            </a:r>
          </a:p>
        </p:txBody>
      </p:sp>
      <p:sp>
        <p:nvSpPr>
          <p:cNvPr id="53" name="Retângulo de cantos arredondados 65"/>
          <p:cNvSpPr/>
          <p:nvPr/>
        </p:nvSpPr>
        <p:spPr>
          <a:xfrm>
            <a:off x="2886066" y="1287683"/>
            <a:ext cx="2012955" cy="4447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Normas Operacionais de hotelaria hospitalar</a:t>
            </a:r>
          </a:p>
        </p:txBody>
      </p:sp>
      <p:sp>
        <p:nvSpPr>
          <p:cNvPr id="54" name="Retângulo de cantos arredondados 33"/>
          <p:cNvSpPr/>
          <p:nvPr/>
        </p:nvSpPr>
        <p:spPr>
          <a:xfrm>
            <a:off x="5126470" y="1532843"/>
            <a:ext cx="1482253" cy="4888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Modelos de Termos de Referência</a:t>
            </a:r>
          </a:p>
        </p:txBody>
      </p:sp>
      <p:sp>
        <p:nvSpPr>
          <p:cNvPr id="9" name="AutoShape 4" descr="Insert coin fre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4" name="Grupo 13"/>
          <p:cNvGrpSpPr/>
          <p:nvPr/>
        </p:nvGrpSpPr>
        <p:grpSpPr>
          <a:xfrm>
            <a:off x="578420" y="1423257"/>
            <a:ext cx="936295" cy="926635"/>
            <a:chOff x="5986558" y="2352062"/>
            <a:chExt cx="3682975" cy="3682975"/>
          </a:xfrm>
        </p:grpSpPr>
        <p:pic>
          <p:nvPicPr>
            <p:cNvPr id="47" name="Imagem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6558" y="2352062"/>
              <a:ext cx="3682975" cy="3682975"/>
            </a:xfrm>
            <a:prstGeom prst="rect">
              <a:avLst/>
            </a:prstGeom>
          </p:spPr>
        </p:pic>
        <p:sp>
          <p:nvSpPr>
            <p:cNvPr id="13" name="Retângulo 12"/>
            <p:cNvSpPr/>
            <p:nvPr/>
          </p:nvSpPr>
          <p:spPr>
            <a:xfrm>
              <a:off x="7644685" y="3140968"/>
              <a:ext cx="193211" cy="18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279956" y="2050599"/>
            <a:ext cx="596927" cy="612487"/>
            <a:chOff x="5986558" y="2352062"/>
            <a:chExt cx="3682975" cy="3682975"/>
          </a:xfrm>
        </p:grpSpPr>
        <p:pic>
          <p:nvPicPr>
            <p:cNvPr id="51" name="Imagem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6558" y="2352062"/>
              <a:ext cx="3682975" cy="3682975"/>
            </a:xfrm>
            <a:prstGeom prst="rect">
              <a:avLst/>
            </a:prstGeom>
          </p:spPr>
        </p:pic>
        <p:sp>
          <p:nvSpPr>
            <p:cNvPr id="55" name="Retângulo 54"/>
            <p:cNvSpPr/>
            <p:nvPr/>
          </p:nvSpPr>
          <p:spPr>
            <a:xfrm>
              <a:off x="7644685" y="3140968"/>
              <a:ext cx="193211" cy="18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871295" y="2374235"/>
            <a:ext cx="378046" cy="348289"/>
            <a:chOff x="5986558" y="2352062"/>
            <a:chExt cx="3682975" cy="3682975"/>
          </a:xfrm>
        </p:grpSpPr>
        <p:pic>
          <p:nvPicPr>
            <p:cNvPr id="57" name="Imagem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6558" y="2352062"/>
              <a:ext cx="3682975" cy="3682975"/>
            </a:xfrm>
            <a:prstGeom prst="rect">
              <a:avLst/>
            </a:prstGeom>
          </p:spPr>
        </p:pic>
        <p:sp>
          <p:nvSpPr>
            <p:cNvPr id="58" name="Retângulo 57"/>
            <p:cNvSpPr/>
            <p:nvPr/>
          </p:nvSpPr>
          <p:spPr>
            <a:xfrm>
              <a:off x="7644685" y="3140968"/>
              <a:ext cx="193211" cy="18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670674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684297" y="2132856"/>
            <a:ext cx="5497397" cy="28076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Fornecer modelo para estudo preliminar de custos como um dos elementos para a tomada de decisão sobre a </a:t>
            </a:r>
            <a:r>
              <a:rPr lang="pt-BR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modalidade de contratação 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mais </a:t>
            </a:r>
            <a:r>
              <a:rPr lang="pt-BR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vantajosa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para a Administração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915816" y="111770"/>
            <a:ext cx="5904656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61588" y="1489796"/>
            <a:ext cx="5832648" cy="216024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702636" y="1231759"/>
            <a:ext cx="146071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AutoShape 2" descr="Target fre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4" descr="Target fre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942564"/>
            <a:ext cx="1074415" cy="1074415"/>
          </a:xfrm>
          <a:prstGeom prst="rect">
            <a:avLst/>
          </a:prstGeom>
        </p:spPr>
      </p:pic>
      <p:sp>
        <p:nvSpPr>
          <p:cNvPr id="13" name="AutoShape 8" descr="Network fre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10" descr="Network free ic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89" y="4005064"/>
            <a:ext cx="1428750" cy="142875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6968" y="4209678"/>
            <a:ext cx="1224136" cy="122413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822" y="4092923"/>
            <a:ext cx="1233423" cy="1233423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9847" y="3934115"/>
            <a:ext cx="1002407" cy="1002407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3157" y="4473601"/>
            <a:ext cx="925841" cy="925841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336" y="4614727"/>
            <a:ext cx="784715" cy="784715"/>
          </a:xfrm>
          <a:prstGeom prst="rect">
            <a:avLst/>
          </a:prstGeom>
        </p:spPr>
      </p:pic>
      <p:sp>
        <p:nvSpPr>
          <p:cNvPr id="22" name="Retângulo de cantos arredondados 65"/>
          <p:cNvSpPr/>
          <p:nvPr/>
        </p:nvSpPr>
        <p:spPr>
          <a:xfrm>
            <a:off x="502685" y="5642010"/>
            <a:ext cx="1504754" cy="293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Mão de obra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tângulo de cantos arredondados 65"/>
          <p:cNvSpPr/>
          <p:nvPr/>
        </p:nvSpPr>
        <p:spPr>
          <a:xfrm>
            <a:off x="4727290" y="5612161"/>
            <a:ext cx="1504754" cy="293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Equipamentos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tângulo de cantos arredondados 65"/>
          <p:cNvSpPr/>
          <p:nvPr/>
        </p:nvSpPr>
        <p:spPr>
          <a:xfrm>
            <a:off x="2514153" y="5642010"/>
            <a:ext cx="1504754" cy="293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Insumos e utensílios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tângulo de cantos arredondados 65"/>
          <p:cNvSpPr/>
          <p:nvPr/>
        </p:nvSpPr>
        <p:spPr>
          <a:xfrm>
            <a:off x="6870780" y="5600930"/>
            <a:ext cx="1504754" cy="293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Serviços auxiliares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228184" y="6159287"/>
            <a:ext cx="2016224" cy="5100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16821"/>
              </p:ext>
            </p:extLst>
          </p:nvPr>
        </p:nvGraphicFramePr>
        <p:xfrm>
          <a:off x="467544" y="1052736"/>
          <a:ext cx="7992888" cy="548750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96444"/>
                <a:gridCol w="3996444"/>
              </a:tblGrid>
              <a:tr h="175557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TERCEIRIZAÇÃO</a:t>
                      </a:r>
                      <a:r>
                        <a:rPr lang="pt-BR" sz="2000" baseline="0" dirty="0" smtClean="0"/>
                        <a:t> DE MÃO DE OBRA</a:t>
                      </a:r>
                      <a:endParaRPr lang="pt-BR" sz="2000" dirty="0"/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CONTRATAÇÃO DE SERVIÇOS COM FORNECIMENTO DE MÃO</a:t>
                      </a:r>
                      <a:r>
                        <a:rPr lang="pt-BR" sz="2000" baseline="0" dirty="0" smtClean="0"/>
                        <a:t> DE OBRA, INSUMOS, UTENSÍLIOS, EQUIPAMENTOS E SERVIÇOS AUXILIARES</a:t>
                      </a:r>
                      <a:endParaRPr lang="pt-BR" sz="2000" dirty="0"/>
                    </a:p>
                  </a:txBody>
                  <a:tcPr marL="91434" marR="91434" marT="45712" marB="45712"/>
                </a:tc>
              </a:tr>
              <a:tr h="67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Controle da ocupação dos postos de trabalho contratados</a:t>
                      </a:r>
                      <a:endParaRPr lang="pt-BR" sz="1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Foco na qualidade do serviço prestado (estrutura, processos e resultados)</a:t>
                      </a:r>
                    </a:p>
                  </a:txBody>
                  <a:tcPr marL="91434" marR="91434" marT="45712" marB="45712"/>
                </a:tc>
              </a:tr>
              <a:tr h="1689322"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Controle do número de funcionários de acordo com proposta e escala apresentados pelo próprio serviço contratado (depende do rol de tecnologias adotado pela empresa contratada)</a:t>
                      </a:r>
                    </a:p>
                  </a:txBody>
                  <a:tcPr marL="91434" marR="91434" marT="45712" marB="45712"/>
                </a:tc>
              </a:tr>
              <a:tr h="629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Gestão de múltiplos contratos</a:t>
                      </a:r>
                    </a:p>
                    <a:p>
                      <a:pPr algn="l"/>
                      <a:endParaRPr lang="pt-BR" sz="1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Gestão de um único contrato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i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1434" marR="91434" marT="45712" marB="45712"/>
                </a:tc>
              </a:tr>
              <a:tr h="742498">
                <a:tc>
                  <a:txBody>
                    <a:bodyPr/>
                    <a:lstStyle/>
                    <a:p>
                      <a:pPr algn="l"/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Licitações desertas</a:t>
                      </a:r>
                    </a:p>
                    <a:p>
                      <a:pPr algn="l"/>
                      <a:r>
                        <a:rPr lang="pt-BR" sz="1600" i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Itens fracassados</a:t>
                      </a:r>
                      <a:endParaRPr lang="pt-BR" sz="1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l"/>
                      <a:endParaRPr lang="pt-BR" sz="1600" dirty="0"/>
                    </a:p>
                  </a:txBody>
                  <a:tcPr marL="91434" marR="91434" marT="45712" marB="45712"/>
                </a:tc>
              </a:tr>
            </a:tbl>
          </a:graphicData>
        </a:graphic>
      </p:graphicFrame>
      <p:sp>
        <p:nvSpPr>
          <p:cNvPr id="13" name="Elipse 12"/>
          <p:cNvSpPr/>
          <p:nvPr/>
        </p:nvSpPr>
        <p:spPr>
          <a:xfrm>
            <a:off x="1368723" y="3711823"/>
            <a:ext cx="2016125" cy="122396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1403648" y="3861048"/>
            <a:ext cx="1944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dirty="0">
                <a:solidFill>
                  <a:schemeClr val="bg1"/>
                </a:solidFill>
              </a:rPr>
              <a:t>Controle de recursos disponibilizados</a:t>
            </a:r>
          </a:p>
        </p:txBody>
      </p:sp>
      <p:sp>
        <p:nvSpPr>
          <p:cNvPr id="16" name="Elipse 15"/>
          <p:cNvSpPr/>
          <p:nvPr/>
        </p:nvSpPr>
        <p:spPr>
          <a:xfrm>
            <a:off x="5346610" y="5605204"/>
            <a:ext cx="2016125" cy="122396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CaixaDeTexto 16"/>
          <p:cNvSpPr txBox="1">
            <a:spLocks noChangeArrowheads="1"/>
          </p:cNvSpPr>
          <p:nvPr/>
        </p:nvSpPr>
        <p:spPr bwMode="auto">
          <a:xfrm>
            <a:off x="5425865" y="5894129"/>
            <a:ext cx="1944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dirty="0">
                <a:solidFill>
                  <a:schemeClr val="bg1"/>
                </a:solidFill>
              </a:rPr>
              <a:t>Controle de resultados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915816" y="111770"/>
            <a:ext cx="5904656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DIFERENÇAS ENTRE MODELOS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76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84168" y="6093296"/>
            <a:ext cx="2088232" cy="659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COMPARAÇÃO DE CENÁRIOS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95894"/>
              </p:ext>
            </p:extLst>
          </p:nvPr>
        </p:nvGraphicFramePr>
        <p:xfrm>
          <a:off x="395536" y="1469901"/>
          <a:ext cx="8088307" cy="4623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Planilha" r:id="rId3" imgW="12363450" imgH="7067669" progId="Excel.Sheet.12">
                  <p:embed/>
                </p:oleObj>
              </mc:Choice>
              <mc:Fallback>
                <p:oleObj name="Planilha" r:id="rId3" imgW="12363450" imgH="70676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469901"/>
                        <a:ext cx="8088307" cy="4623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1979712" y="2204864"/>
            <a:ext cx="5345197" cy="29744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800" b="1" dirty="0" smtClean="0">
              <a:solidFill>
                <a:schemeClr val="bg1"/>
              </a:solidFill>
              <a:latin typeface="Tw Cen MT" panose="020B0602020104020603" pitchFamily="34" charset="0"/>
              <a:cs typeface="Cordia New" panose="020B0304020202020204" pitchFamily="34" charset="-34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A </a:t>
            </a:r>
            <a:r>
              <a:rPr lang="pt-BR" sz="2800" b="1" dirty="0">
                <a:solidFill>
                  <a:schemeClr val="bg1"/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comparação dos cenários "solução integrada" e "compras segmentadas" deverá ocorrer sob as mesmas </a:t>
            </a:r>
            <a:r>
              <a:rPr lang="pt-BR" sz="2800" b="1" dirty="0" smtClean="0">
                <a:solidFill>
                  <a:schemeClr val="bg1"/>
                </a:solidFill>
                <a:latin typeface="Tw Cen MT" panose="020B0602020104020603" pitchFamily="34" charset="0"/>
                <a:cs typeface="Cordia New" panose="020B0304020202020204" pitchFamily="34" charset="-34"/>
              </a:rPr>
              <a:t>condições</a:t>
            </a:r>
            <a:endParaRPr lang="pt-BR" sz="2800" b="1" dirty="0">
              <a:solidFill>
                <a:schemeClr val="bg1"/>
              </a:solidFill>
              <a:latin typeface="Tw Cen MT" panose="020B0602020104020603" pitchFamily="34" charset="0"/>
              <a:cs typeface="Cordia New" panose="020B0304020202020204" pitchFamily="34" charset="-34"/>
            </a:endParaRPr>
          </a:p>
          <a:p>
            <a:endParaRPr lang="pt-BR" sz="964" b="1" dirty="0">
              <a:solidFill>
                <a:schemeClr val="bg1"/>
              </a:solidFill>
              <a:latin typeface="Tw Cen MT" panose="020B0602020104020603" pitchFamily="34" charset="0"/>
              <a:cs typeface="Cordia New" panose="020B0304020202020204" pitchFamily="34" charset="-34"/>
            </a:endParaRPr>
          </a:p>
          <a:p>
            <a:endParaRPr lang="pt-BR" sz="964" dirty="0">
              <a:solidFill>
                <a:schemeClr val="bg1"/>
              </a:solidFill>
              <a:latin typeface="Tw Cen MT" panose="020B0602020104020603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80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tângulo 16"/>
          <p:cNvSpPr>
            <a:spLocks noChangeArrowheads="1"/>
          </p:cNvSpPr>
          <p:nvPr/>
        </p:nvSpPr>
        <p:spPr bwMode="auto">
          <a:xfrm>
            <a:off x="683568" y="1700808"/>
            <a:ext cx="7920880" cy="39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pt-BR" sz="1050" b="1" dirty="0"/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Qualidade 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assistencial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Risco 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Aspectos legais (obrigatórios)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Capacidade operacional para execução, controle de licitações, gestão de atas de registro de preços e contratos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Disponibilidade e interesse do mercado de serviços local, regional ou nacional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pt-BR" altLang="pt-BR" sz="2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9912" y="111770"/>
            <a:ext cx="504056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PONTOS CRÍTICOS PARA TOMADA DE DECISÃO</a:t>
            </a:r>
            <a:endParaRPr lang="pt-B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FysKHZF0qAhOObvb5HpQ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8892</TotalTime>
  <Words>1306</Words>
  <Application>Microsoft Office PowerPoint</Application>
  <PresentationFormat>Apresentação na tela (4:3)</PresentationFormat>
  <Paragraphs>294</Paragraphs>
  <Slides>22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35" baseType="lpstr">
      <vt:lpstr>MS PGothic</vt:lpstr>
      <vt:lpstr>Arial</vt:lpstr>
      <vt:lpstr>Calibri</vt:lpstr>
      <vt:lpstr>Cordia New</vt:lpstr>
      <vt:lpstr>Courier New</vt:lpstr>
      <vt:lpstr>Segoe UI</vt:lpstr>
      <vt:lpstr>Tw Cen MT</vt:lpstr>
      <vt:lpstr>Wingdings</vt:lpstr>
      <vt:lpstr>Tema do Office</vt:lpstr>
      <vt:lpstr>1_Personalizar design</vt:lpstr>
      <vt:lpstr>Personalizar design</vt:lpstr>
      <vt:lpstr>Photo Editor Photo</vt:lpstr>
      <vt:lpstr>Planilha do Microsoft Excel</vt:lpstr>
      <vt:lpstr>Apresentação do PowerPoint</vt:lpstr>
      <vt:lpstr>CONTEXTO</vt:lpstr>
      <vt:lpstr>PRINCIPAL DESAFIO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POTENCIAL DE ECONOMIA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Nair Rubia Nascimento Baptista</dc:creator>
  <cp:lastModifiedBy>Sandra Satiko Kuwada</cp:lastModifiedBy>
  <cp:revision>753</cp:revision>
  <cp:lastPrinted>2016-09-27T19:37:52Z</cp:lastPrinted>
  <dcterms:created xsi:type="dcterms:W3CDTF">2012-07-02T21:56:40Z</dcterms:created>
  <dcterms:modified xsi:type="dcterms:W3CDTF">2016-11-29T12:08:36Z</dcterms:modified>
</cp:coreProperties>
</file>